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704" r:id="rId3"/>
    <p:sldMasterId id="2147483723" r:id="rId4"/>
  </p:sldMasterIdLst>
  <p:sldIdLst>
    <p:sldId id="5578" r:id="rId5"/>
    <p:sldId id="5589" r:id="rId6"/>
    <p:sldId id="308" r:id="rId7"/>
    <p:sldId id="312" r:id="rId8"/>
    <p:sldId id="5678" r:id="rId9"/>
    <p:sldId id="5677" r:id="rId10"/>
    <p:sldId id="5676" r:id="rId11"/>
    <p:sldId id="331" r:id="rId12"/>
    <p:sldId id="5686" r:id="rId13"/>
    <p:sldId id="5687" r:id="rId14"/>
    <p:sldId id="5680" r:id="rId15"/>
    <p:sldId id="5665" r:id="rId16"/>
    <p:sldId id="5655" r:id="rId17"/>
    <p:sldId id="5656" r:id="rId18"/>
    <p:sldId id="5668" r:id="rId19"/>
    <p:sldId id="5659" r:id="rId20"/>
    <p:sldId id="5657" r:id="rId21"/>
    <p:sldId id="5682" r:id="rId22"/>
    <p:sldId id="5662" r:id="rId23"/>
    <p:sldId id="5632" r:id="rId24"/>
    <p:sldId id="5630" r:id="rId25"/>
    <p:sldId id="5689" r:id="rId26"/>
    <p:sldId id="5684" r:id="rId27"/>
    <p:sldId id="5660" r:id="rId28"/>
    <p:sldId id="5681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B3E7C07-2AB9-44B4-99A5-6FF713A97F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418"/>
            <a:ext cx="12192000" cy="77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1A27277D-99DA-4877-A29C-9E79CDD89E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03384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1033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BD1BBA-5871-4D91-9E66-B522BF42AA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34A1FDA-4006-457F-B450-81839A0B1B99}" type="datetimeFigureOut">
              <a:rPr lang="zh-CN" altLang="en-US"/>
              <a:pPr>
                <a:defRPr/>
              </a:pPr>
              <a:t>2019/2/22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DDE2AA-A55A-4F01-A560-AE13987F6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77E88C-B517-43AD-8D95-AAB02BCE0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FE3D232A-FAF2-41F6-BA74-E0626E91AB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017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E92E45-EB11-4F11-8750-B9A47D7B09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85C42CE-2A7D-4D25-B86B-C1BFBC433850}" type="datetimeFigureOut">
              <a:rPr lang="zh-CN" altLang="en-US"/>
              <a:pPr>
                <a:defRPr/>
              </a:pPr>
              <a:t>2019/2/22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C22382-7AB7-4AC6-B294-D7EDFA5D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D7E754-53C7-4074-91E3-30B57C395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C928025-C414-477F-A443-00149F35ED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393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19407F-6460-4308-9794-6371BF175A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57E84DE5-3095-46B0-8331-F0C16754A4AD}" type="datetimeFigureOut">
              <a:rPr lang="zh-CN" altLang="en-US"/>
              <a:pPr>
                <a:defRPr/>
              </a:pPr>
              <a:t>2019/2/22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F9828D-2C82-4DF1-B234-1FA75D8D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645A15-C2C5-47DA-9D4F-CF3C06472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A4F2091-68CF-4F2E-BE17-408235A6D20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4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/>
          <p:cNvSpPr>
            <a:spLocks noGrp="1"/>
          </p:cNvSpPr>
          <p:nvPr>
            <p:ph type="pic" sz="quarter" idx="10"/>
          </p:nvPr>
        </p:nvSpPr>
        <p:spPr>
          <a:xfrm>
            <a:off x="874713" y="1516725"/>
            <a:ext cx="7892993" cy="4311619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 noProof="0"/>
          </a:p>
        </p:txBody>
      </p:sp>
      <p:sp>
        <p:nvSpPr>
          <p:cNvPr id="3" name="图片占位符 1"/>
          <p:cNvSpPr>
            <a:spLocks noGrp="1"/>
          </p:cNvSpPr>
          <p:nvPr>
            <p:ph type="pic" sz="quarter" idx="11"/>
          </p:nvPr>
        </p:nvSpPr>
        <p:spPr>
          <a:xfrm>
            <a:off x="8972552" y="1516726"/>
            <a:ext cx="2344737" cy="1280833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4" name="图片占位符 1"/>
          <p:cNvSpPr>
            <a:spLocks noGrp="1"/>
          </p:cNvSpPr>
          <p:nvPr>
            <p:ph type="pic" sz="quarter" idx="12"/>
          </p:nvPr>
        </p:nvSpPr>
        <p:spPr>
          <a:xfrm>
            <a:off x="8972552" y="3032118"/>
            <a:ext cx="2344737" cy="1280833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5" name="图片占位符 1"/>
          <p:cNvSpPr>
            <a:spLocks noGrp="1"/>
          </p:cNvSpPr>
          <p:nvPr>
            <p:ph type="pic" sz="quarter" idx="13"/>
          </p:nvPr>
        </p:nvSpPr>
        <p:spPr>
          <a:xfrm>
            <a:off x="8972552" y="4547510"/>
            <a:ext cx="2344737" cy="1280833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58256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EB57C97-8229-4055-9C7F-6149FD2F7E9B}"/>
              </a:ext>
            </a:extLst>
          </p:cNvPr>
          <p:cNvSpPr/>
          <p:nvPr userDrawn="1"/>
        </p:nvSpPr>
        <p:spPr>
          <a:xfrm>
            <a:off x="0" y="2006601"/>
            <a:ext cx="12192000" cy="2400300"/>
          </a:xfrm>
          <a:prstGeom prst="rect">
            <a:avLst/>
          </a:prstGeom>
          <a:solidFill>
            <a:srgbClr val="2A3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2525731"/>
            <a:ext cx="10363200" cy="1362075"/>
          </a:xfrm>
        </p:spPr>
        <p:txBody>
          <a:bodyPr anchor="ctr"/>
          <a:lstStyle>
            <a:lvl1pPr algn="ctr">
              <a:defRPr sz="5333" b="1" i="0" cap="all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9E1CF8-471A-43AD-9B1F-0405113A22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6F1C708-DF6B-48E3-837C-34FF1657AF23}" type="datetimeFigureOut">
              <a:rPr lang="zh-CN" altLang="en-US"/>
              <a:pPr>
                <a:defRPr/>
              </a:pPr>
              <a:t>2019/2/22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70EF63-511B-4308-B40B-B700FC52C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781431-1F76-45FF-BB26-71CBE947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D143FAE-31BC-4356-8DEE-77CA25BE20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355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iro\Desktop\未标题-1.png">
            <a:extLst>
              <a:ext uri="{FF2B5EF4-FFF2-40B4-BE49-F238E27FC236}">
                <a16:creationId xmlns:a16="http://schemas.microsoft.com/office/drawing/2014/main" id="{83CDDA5B-F390-4443-8706-194F98ECD8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9" r="-4837"/>
          <a:stretch>
            <a:fillRect/>
          </a:stretch>
        </p:blipFill>
        <p:spPr bwMode="auto">
          <a:xfrm>
            <a:off x="-431800" y="6510867"/>
            <a:ext cx="13214351" cy="37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51B887C8-5AC4-4FF2-96F1-9B41FE15BD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591552" y="6153151"/>
            <a:ext cx="337303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467">
                <a:solidFill>
                  <a:srgbClr val="0057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华中师范大学附属国际智能教育幼儿园</a:t>
            </a:r>
          </a:p>
        </p:txBody>
      </p:sp>
      <p:sp>
        <p:nvSpPr>
          <p:cNvPr id="3" name="内容占位符 2">
            <a:extLst/>
          </p:cNvPr>
          <p:cNvSpPr>
            <a:spLocks noGrp="1"/>
          </p:cNvSpPr>
          <p:nvPr>
            <p:ph idx="1"/>
          </p:nvPr>
        </p:nvSpPr>
        <p:spPr>
          <a:xfrm>
            <a:off x="1583499" y="1316766"/>
            <a:ext cx="9217024" cy="4416492"/>
          </a:xfrm>
        </p:spPr>
        <p:txBody>
          <a:bodyPr/>
          <a:lstStyle>
            <a:lvl1pPr marL="0" indent="0">
              <a:buFontTx/>
              <a:buNone/>
              <a:defRPr sz="3200" b="0" i="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09585" indent="0">
              <a:buFontTx/>
              <a:buNone/>
              <a:defRPr sz="2667" b="0" i="0"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219170" indent="0">
              <a:buFontTx/>
              <a:buNone/>
              <a:defRPr sz="2400" b="0" i="0"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828754" indent="0">
              <a:buFontTx/>
              <a:buNone/>
              <a:defRPr b="0" i="0"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438339" indent="0">
              <a:buFontTx/>
              <a:buNone/>
              <a:defRPr b="0" i="0"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2745891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2624" y="644693"/>
            <a:ext cx="9905933" cy="615713"/>
          </a:xfrm>
        </p:spPr>
        <p:txBody>
          <a:bodyPr>
            <a:normAutofit/>
          </a:bodyPr>
          <a:lstStyle>
            <a:lvl1pPr algn="l">
              <a:defRPr sz="4000" b="1" i="0">
                <a:solidFill>
                  <a:srgbClr val="005768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23" y="1892830"/>
            <a:ext cx="9905933" cy="4233335"/>
          </a:xfrm>
        </p:spPr>
        <p:txBody>
          <a:bodyPr>
            <a:normAutofit/>
          </a:bodyPr>
          <a:lstStyle>
            <a:lvl1pPr marL="457178" marR="0" indent="-457178" algn="l" defTabSz="121914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AE2C2E"/>
              </a:buClr>
              <a:buSzPct val="80000"/>
              <a:buFont typeface="Wingdings" charset="2"/>
              <a:buChar char="l"/>
              <a:tabLst/>
              <a:defRPr sz="2900" b="0" i="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990550" indent="-380981">
              <a:buClr>
                <a:srgbClr val="AE2C2E"/>
              </a:buClr>
              <a:buSzPct val="80000"/>
              <a:buFont typeface="Wingdings" charset="2"/>
              <a:buChar char="l"/>
              <a:defRPr sz="2700" b="0" i="0"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523925" indent="-304784">
              <a:buClr>
                <a:srgbClr val="AE2C2E"/>
              </a:buClr>
              <a:buSzPct val="80000"/>
              <a:buFont typeface="Wingdings" charset="2"/>
              <a:buChar char="l"/>
              <a:defRPr sz="2700" b="0" i="0"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2133493" indent="-304784">
              <a:buClr>
                <a:srgbClr val="AE2C2E"/>
              </a:buClr>
              <a:buSzPct val="80000"/>
              <a:buFont typeface="Wingdings" charset="2"/>
              <a:buChar char="l"/>
              <a:defRPr sz="2700" b="0" i="0"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743062" indent="-304784">
              <a:buClr>
                <a:srgbClr val="AE2C2E"/>
              </a:buClr>
              <a:buSzPct val="80000"/>
              <a:buFont typeface="Wingdings" charset="2"/>
              <a:buChar char="l"/>
              <a:defRPr sz="2700" b="0" i="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4DB9085A-8290-495B-B24C-9961711E6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8AAFB7B-81D3-40BB-B651-DDA78C74D0CD}" type="datetimeFigureOut">
              <a:rPr lang="zh-CN" altLang="en-US"/>
              <a:pPr>
                <a:defRPr/>
              </a:pPr>
              <a:t>2019/2/22</a:t>
            </a:fld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96A23CC3-463C-4619-9B60-5C17D2B21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DC8DDC19-0C1E-4601-BB18-A5AC010B0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3CFA487-2638-4634-B0C0-B513392FB8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799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956DEE-637F-4071-AA3A-9A8EEC2E1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FE35109-771B-438F-A796-20976D4C8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7ED862-83AD-42A3-B83D-98FF81204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AC5C-195C-4248-93F3-EE017C35B5AA}" type="datetimeFigureOut">
              <a:rPr lang="zh-CN" altLang="en-US" smtClean="0"/>
              <a:t>2019/2/22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9600C1-BDC7-4BD5-81FE-B78041042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79BCA5-C0DB-4DE6-950D-88714E1E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482F8-F55C-4BBA-97EC-D6C452A15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386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545DD-8ACC-4907-A233-6D1E3BA2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464F36-B816-43AC-AB03-60B7AA70A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E6E4AA-BDE1-407B-B64B-22BB698AD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AC5C-195C-4248-93F3-EE017C35B5AA}" type="datetimeFigureOut">
              <a:rPr lang="zh-CN" altLang="en-US" smtClean="0"/>
              <a:t>2019/2/22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7C2600-C2EC-4E39-AC6C-048184E11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4FD2F3-B4F1-4B76-958D-C81DDE02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482F8-F55C-4BBA-97EC-D6C452A15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291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3DB68-09E2-4CA0-A3BB-44757D5F7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23665E-2F21-4E05-A3D6-9E35BDDED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0C14B-83BA-42B6-9A7F-BCF51DF4F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AC5C-195C-4248-93F3-EE017C35B5AA}" type="datetimeFigureOut">
              <a:rPr lang="zh-CN" altLang="en-US" smtClean="0"/>
              <a:t>2019/2/22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3BB99E-7F4D-4870-8EE1-5AD89C04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6A9A6B-5EF3-483C-A5CD-35487BBA9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482F8-F55C-4BBA-97EC-D6C452A15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152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DA612E-1ACF-466A-AA19-FF3C42086E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418"/>
            <a:ext cx="12192000" cy="77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2333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BE426-A11C-418E-8641-8EAD2D8BD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AFB667-671F-44F0-B2B3-9E8BD5A5CC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47E061-2895-442B-A4CA-76BAE4A70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D799C0-231E-44A3-BB24-42C4BE1F6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AC5C-195C-4248-93F3-EE017C35B5AA}" type="datetimeFigureOut">
              <a:rPr lang="zh-CN" altLang="en-US" smtClean="0"/>
              <a:t>2019/2/22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EE7A89-62AA-4297-8980-D3C1859DA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DA284E-635B-4DF7-AEA1-0261C1A3A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482F8-F55C-4BBA-97EC-D6C452A15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6677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3DB16F-D759-4706-8CA8-DDD96790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492060-B630-41A2-8C63-38778274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783780-9569-4887-9AC8-23E61CD88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6435371-9608-4CFF-A6B4-191100CD6D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32CB152-9361-4CB1-9EB8-D9F027459B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5D75E40-1F86-4C10-8B89-F6819DCBD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AC5C-195C-4248-93F3-EE017C35B5AA}" type="datetimeFigureOut">
              <a:rPr lang="zh-CN" altLang="en-US" smtClean="0"/>
              <a:t>2019/2/22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577440-A387-440E-AF1F-3C2958AAB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63FE423-0EA9-479C-AABF-2D4717D0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482F8-F55C-4BBA-97EC-D6C452A15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0799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AE147-9E47-4743-9A74-949950ED0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21744F-2B96-4BA2-94AE-3C537670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AC5C-195C-4248-93F3-EE017C35B5AA}" type="datetimeFigureOut">
              <a:rPr lang="zh-CN" altLang="en-US" smtClean="0"/>
              <a:t>2019/2/22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D739B7-E1BA-4B01-8FA8-FC7C6228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0EA623-B95A-4018-AB49-4FA1322CC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482F8-F55C-4BBA-97EC-D6C452A15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5041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B20095D-5264-46F1-94A0-DB9F2DDAC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AC5C-195C-4248-93F3-EE017C35B5AA}" type="datetimeFigureOut">
              <a:rPr lang="zh-CN" altLang="en-US" smtClean="0"/>
              <a:t>2019/2/22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2534A6A-CA93-41F8-B1D8-7AE5B1424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3F8AEC-AF21-4629-B3C5-CE5A216B1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482F8-F55C-4BBA-97EC-D6C452A15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7314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318BB-32E9-40EB-9904-220F0EAED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9931CA-3D00-475C-90EE-3E4D44C30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CA0A24-A101-46B4-8E7B-0CD286796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BCF4FD-2DCE-49D5-BA8E-44E0BB9FF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AC5C-195C-4248-93F3-EE017C35B5AA}" type="datetimeFigureOut">
              <a:rPr lang="zh-CN" altLang="en-US" smtClean="0"/>
              <a:t>2019/2/22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CFF403-831C-4691-8D23-1563CEB06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B462F8-D799-489A-A367-C7AC1A9D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482F8-F55C-4BBA-97EC-D6C452A15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539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753F94-092F-426A-B622-769F3B854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9C8182B-13D1-4848-8C0C-28DA184F65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4E7BC7-186B-47FC-9EF3-B85C34DBA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53CDD0-B328-42BF-A4D5-A6799DEEB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AC5C-195C-4248-93F3-EE017C35B5AA}" type="datetimeFigureOut">
              <a:rPr lang="zh-CN" altLang="en-US" smtClean="0"/>
              <a:t>2019/2/22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5CFD4A-8FDB-4D16-9BB5-5101002BE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40AE8A-33C7-4C64-8A99-29148523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482F8-F55C-4BBA-97EC-D6C452A15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1707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79C7E-BBC1-49C4-B7CC-70224B833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EF4152-F417-4E7C-848B-85EE515FD9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D68C2B-7709-4C9D-8D1E-D73CADDE4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AC5C-195C-4248-93F3-EE017C35B5AA}" type="datetimeFigureOut">
              <a:rPr lang="zh-CN" altLang="en-US" smtClean="0"/>
              <a:t>2019/2/22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9A452C-AEB9-4D33-8FE0-6ECE86C3F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B8738F-62EA-4678-A30A-F8C8BFB7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482F8-F55C-4BBA-97EC-D6C452A15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8994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A2DAA1-B05D-4397-8459-8A0B12D499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D829DD-D121-4919-9A97-D1FC14D28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A67F65-8DE3-40AD-8BE7-1AAD1FB66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AC5C-195C-4248-93F3-EE017C35B5AA}" type="datetimeFigureOut">
              <a:rPr lang="zh-CN" altLang="en-US" smtClean="0"/>
              <a:t>2019/2/22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680F37-7505-4ABA-AD4E-3119F5E78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89ED30-D2D3-43B7-87B5-8CD674E4E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482F8-F55C-4BBA-97EC-D6C452A15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8589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4973"/>
            <a:ext cx="12192000" cy="773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5904247" cy="1066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05193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4973"/>
            <a:ext cx="12192000" cy="773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250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671FAD-FBF7-48CC-9862-D004C24370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F506A656-AB1F-4032-9AD5-0D385FF1A53C}" type="datetimeFigureOut">
              <a:rPr lang="zh-CN" altLang="en-US"/>
              <a:pPr>
                <a:defRPr/>
              </a:pPr>
              <a:t>2019/2/22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44C9E3-B69C-4040-A8F5-E0581344E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B29AF4-6171-4A11-A750-ED451CCFC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480C3E9-11C4-432E-A187-B736D1B0B8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8733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B64F234-F16D-4E64-B21E-F4A3F6E643D2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D9CF93D5-A471-4532-8F4C-84313756F1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7059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  <a:prstGeom prst="rect">
            <a:avLst/>
          </a:prstGeo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B64F234-F16D-4E64-B21E-F4A3F6E643D2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D9CF93D5-A471-4532-8F4C-84313756F1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4158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B64F234-F16D-4E64-B21E-F4A3F6E643D2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D9CF93D5-A471-4532-8F4C-84313756F1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2978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B64F234-F16D-4E64-B21E-F4A3F6E643D2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D9CF93D5-A471-4532-8F4C-84313756F1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9616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B64F234-F16D-4E64-B21E-F4A3F6E643D2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D9CF93D5-A471-4532-8F4C-84313756F1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0004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B64F234-F16D-4E64-B21E-F4A3F6E643D2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D9CF93D5-A471-4532-8F4C-84313756F1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8022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  <a:prstGeom prst="rect">
            <a:avLst/>
          </a:prstGeo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B64F234-F16D-4E64-B21E-F4A3F6E643D2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D9CF93D5-A471-4532-8F4C-84313756F1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3940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B64F234-F16D-4E64-B21E-F4A3F6E643D2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D9CF93D5-A471-4532-8F4C-84313756F1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6939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B64F234-F16D-4E64-B21E-F4A3F6E643D2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D9CF93D5-A471-4532-8F4C-84313756F1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4458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B64F234-F16D-4E64-B21E-F4A3F6E643D2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D9CF93D5-A471-4532-8F4C-84313756F1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848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  <a:prstGeom prst="rect">
            <a:avLst/>
          </a:prstGeo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8B93A4-F645-4244-9C4F-C677BC8C48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7383316-B881-468F-B4C7-C00D723CE154}" type="datetimeFigureOut">
              <a:rPr lang="zh-CN" altLang="en-US"/>
              <a:pPr>
                <a:defRPr/>
              </a:pPr>
              <a:t>2019/2/22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FD2184-1B87-4B05-8C2A-B2109B42E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201A87-F291-4B9D-BEF3-001BA6B02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EFB61D7-48F2-4773-B4AD-785D7970DA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5890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/>
          <p:cNvSpPr>
            <a:spLocks noGrp="1"/>
          </p:cNvSpPr>
          <p:nvPr>
            <p:ph type="pic" sz="quarter" idx="10"/>
          </p:nvPr>
        </p:nvSpPr>
        <p:spPr>
          <a:xfrm>
            <a:off x="874713" y="1516725"/>
            <a:ext cx="7892993" cy="4311619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3" name="图片占位符 1"/>
          <p:cNvSpPr>
            <a:spLocks noGrp="1"/>
          </p:cNvSpPr>
          <p:nvPr>
            <p:ph type="pic" sz="quarter" idx="11"/>
          </p:nvPr>
        </p:nvSpPr>
        <p:spPr>
          <a:xfrm>
            <a:off x="8972552" y="1516726"/>
            <a:ext cx="2344737" cy="1280833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图片占位符 1"/>
          <p:cNvSpPr>
            <a:spLocks noGrp="1"/>
          </p:cNvSpPr>
          <p:nvPr>
            <p:ph type="pic" sz="quarter" idx="12"/>
          </p:nvPr>
        </p:nvSpPr>
        <p:spPr>
          <a:xfrm>
            <a:off x="8972552" y="3032118"/>
            <a:ext cx="2344737" cy="1280833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图片占位符 1"/>
          <p:cNvSpPr>
            <a:spLocks noGrp="1"/>
          </p:cNvSpPr>
          <p:nvPr>
            <p:ph type="pic" sz="quarter" idx="13"/>
          </p:nvPr>
        </p:nvSpPr>
        <p:spPr>
          <a:xfrm>
            <a:off x="8972552" y="4547510"/>
            <a:ext cx="2344737" cy="1280833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9324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2006635"/>
            <a:ext cx="12192000" cy="2400267"/>
          </a:xfrm>
          <a:prstGeom prst="rect">
            <a:avLst/>
          </a:prstGeom>
          <a:solidFill>
            <a:srgbClr val="2A3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2525731"/>
            <a:ext cx="10363200" cy="1362075"/>
          </a:xfrm>
        </p:spPr>
        <p:txBody>
          <a:bodyPr anchor="ctr"/>
          <a:lstStyle>
            <a:lvl1pPr algn="ctr">
              <a:defRPr sz="5333" b="1" i="0" cap="all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4004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iro\Desktop\未标题-1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9" r="-4837"/>
          <a:stretch/>
        </p:blipFill>
        <p:spPr bwMode="auto">
          <a:xfrm>
            <a:off x="-432725" y="6510984"/>
            <a:ext cx="13214453" cy="37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 userDrawn="1"/>
        </p:nvSpPr>
        <p:spPr>
          <a:xfrm>
            <a:off x="8592278" y="6152528"/>
            <a:ext cx="3373039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67" dirty="0">
                <a:solidFill>
                  <a:srgbClr val="0057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华中师范大学附属国际智能教育幼儿园</a:t>
            </a:r>
          </a:p>
        </p:txBody>
      </p:sp>
      <p:sp>
        <p:nvSpPr>
          <p:cNvPr id="3" name="内容占位符 2">
            <a:extLst/>
          </p:cNvPr>
          <p:cNvSpPr>
            <a:spLocks noGrp="1"/>
          </p:cNvSpPr>
          <p:nvPr>
            <p:ph idx="1"/>
          </p:nvPr>
        </p:nvSpPr>
        <p:spPr>
          <a:xfrm>
            <a:off x="1583499" y="1316766"/>
            <a:ext cx="9217024" cy="4416492"/>
          </a:xfrm>
        </p:spPr>
        <p:txBody>
          <a:bodyPr/>
          <a:lstStyle>
            <a:lvl1pPr marL="0" indent="0">
              <a:buFontTx/>
              <a:buNone/>
              <a:defRPr sz="3200" b="0" i="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09585" indent="0">
              <a:buFontTx/>
              <a:buNone/>
              <a:defRPr sz="2667" b="0" i="0"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219170" indent="0">
              <a:buFontTx/>
              <a:buNone/>
              <a:defRPr sz="2400" b="0" i="0"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828754" indent="0">
              <a:buFontTx/>
              <a:buNone/>
              <a:defRPr b="0" i="0"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438339" indent="0">
              <a:buFontTx/>
              <a:buNone/>
              <a:defRPr b="0" i="0"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24957965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2623" y="644692"/>
            <a:ext cx="9905933" cy="615713"/>
          </a:xfrm>
        </p:spPr>
        <p:txBody>
          <a:bodyPr>
            <a:normAutofit/>
          </a:bodyPr>
          <a:lstStyle>
            <a:lvl1pPr algn="l">
              <a:defRPr sz="4000" b="1" i="0">
                <a:solidFill>
                  <a:srgbClr val="005768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22" y="1892829"/>
            <a:ext cx="9905933" cy="4233335"/>
          </a:xfrm>
        </p:spPr>
        <p:txBody>
          <a:bodyPr>
            <a:normAutofit/>
          </a:bodyPr>
          <a:lstStyle>
            <a:lvl1pPr marL="457189" marR="0" indent="-457189" algn="l" defTabSz="121917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AE2C2E"/>
              </a:buClr>
              <a:buSzPct val="80000"/>
              <a:buFont typeface="Wingdings" charset="2"/>
              <a:buChar char="l"/>
              <a:tabLst/>
              <a:defRPr sz="2933" b="0" i="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990575" indent="-380990">
              <a:buClr>
                <a:srgbClr val="AE2C2E"/>
              </a:buClr>
              <a:buSzPct val="80000"/>
              <a:buFont typeface="Wingdings" charset="2"/>
              <a:buChar char="l"/>
              <a:defRPr sz="2667" b="0" i="0"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523962" indent="-304792">
              <a:buClr>
                <a:srgbClr val="AE2C2E"/>
              </a:buClr>
              <a:buSzPct val="80000"/>
              <a:buFont typeface="Wingdings" charset="2"/>
              <a:buChar char="l"/>
              <a:defRPr sz="2667" b="0" i="0"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2133547" indent="-304792">
              <a:buClr>
                <a:srgbClr val="AE2C2E"/>
              </a:buClr>
              <a:buSzPct val="80000"/>
              <a:buFont typeface="Wingdings" charset="2"/>
              <a:buChar char="l"/>
              <a:defRPr sz="2667" b="0" i="0"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743131" indent="-304792">
              <a:buClr>
                <a:srgbClr val="AE2C2E"/>
              </a:buClr>
              <a:buSzPct val="80000"/>
              <a:buFont typeface="Wingdings" charset="2"/>
              <a:buChar char="l"/>
              <a:defRPr sz="2667" b="0" i="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457189" marR="0" lvl="0" indent="-457189" algn="l" defTabSz="121917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rgbClr val="AE2C2E"/>
              </a:buClr>
              <a:buSzPct val="80000"/>
              <a:buFont typeface="Wingdings" charset="2"/>
              <a:buChar char="l"/>
              <a:tabLst/>
              <a:defRPr/>
            </a:pPr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457189" marR="0" lvl="0" indent="-457189" algn="l" defTabSz="121917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rgbClr val="AE2C2E"/>
              </a:buClr>
              <a:buSzPct val="80000"/>
              <a:buFont typeface="Wingdings" charset="2"/>
              <a:buChar char="l"/>
              <a:tabLst/>
              <a:defRPr/>
            </a:pPr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457189" marR="0" lvl="0" indent="-457189" algn="l" defTabSz="121917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rgbClr val="AE2C2E"/>
              </a:buClr>
              <a:buSzPct val="80000"/>
              <a:buFont typeface="Wingdings" charset="2"/>
              <a:buChar char="l"/>
              <a:tabLst/>
              <a:defRPr/>
            </a:pP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Picture 2" descr="C:\Users\Airo\Desktop\未标题-1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9" r="-4837"/>
          <a:stretch/>
        </p:blipFill>
        <p:spPr bwMode="auto">
          <a:xfrm>
            <a:off x="-432725" y="6510984"/>
            <a:ext cx="13214453" cy="37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7"/>
          <p:cNvSpPr txBox="1"/>
          <p:nvPr userDrawn="1"/>
        </p:nvSpPr>
        <p:spPr>
          <a:xfrm>
            <a:off x="8592278" y="6152528"/>
            <a:ext cx="3373039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67" dirty="0">
                <a:solidFill>
                  <a:srgbClr val="0057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华中师范大学附属国际智能教育幼儿园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-6633" y="671239"/>
            <a:ext cx="918057" cy="553973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8309552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2525732"/>
            <a:ext cx="10363200" cy="1362075"/>
          </a:xfrm>
        </p:spPr>
        <p:txBody>
          <a:bodyPr anchor="ctr"/>
          <a:lstStyle>
            <a:lvl1pPr algn="ctr">
              <a:defRPr sz="5300" b="1" i="0" cap="all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1017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2624" y="644693"/>
            <a:ext cx="9905933" cy="615713"/>
          </a:xfrm>
        </p:spPr>
        <p:txBody>
          <a:bodyPr>
            <a:normAutofit/>
          </a:bodyPr>
          <a:lstStyle>
            <a:lvl1pPr algn="l">
              <a:defRPr sz="4000" b="1" i="0">
                <a:solidFill>
                  <a:srgbClr val="005768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23" y="1892830"/>
            <a:ext cx="9905933" cy="4233335"/>
          </a:xfrm>
        </p:spPr>
        <p:txBody>
          <a:bodyPr>
            <a:normAutofit/>
          </a:bodyPr>
          <a:lstStyle>
            <a:lvl1pPr marL="457178" marR="0" indent="-457178" algn="l" defTabSz="121914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AE2C2E"/>
              </a:buClr>
              <a:buSzPct val="80000"/>
              <a:buFont typeface="Wingdings" charset="2"/>
              <a:buChar char="l"/>
              <a:tabLst/>
              <a:defRPr sz="2900" b="0" i="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990550" indent="-380981">
              <a:buClr>
                <a:srgbClr val="AE2C2E"/>
              </a:buClr>
              <a:buSzPct val="80000"/>
              <a:buFont typeface="Wingdings" charset="2"/>
              <a:buChar char="l"/>
              <a:defRPr sz="2700" b="0" i="0"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523925" indent="-304784">
              <a:buClr>
                <a:srgbClr val="AE2C2E"/>
              </a:buClr>
              <a:buSzPct val="80000"/>
              <a:buFont typeface="Wingdings" charset="2"/>
              <a:buChar char="l"/>
              <a:defRPr sz="2700" b="0" i="0"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2133493" indent="-304784">
              <a:buClr>
                <a:srgbClr val="AE2C2E"/>
              </a:buClr>
              <a:buSzPct val="80000"/>
              <a:buFont typeface="Wingdings" charset="2"/>
              <a:buChar char="l"/>
              <a:defRPr sz="2700" b="0" i="0"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743062" indent="-304784">
              <a:buClr>
                <a:srgbClr val="AE2C2E"/>
              </a:buClr>
              <a:buSzPct val="80000"/>
              <a:buFont typeface="Wingdings" charset="2"/>
              <a:buChar char="l"/>
              <a:defRPr sz="2700" b="0" i="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457178" marR="0" lvl="0" indent="-457178" algn="l" defTabSz="121914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rgbClr val="AE2C2E"/>
              </a:buClr>
              <a:buSzPct val="80000"/>
              <a:buFont typeface="Wingdings" charset="2"/>
              <a:buChar char="l"/>
              <a:tabLst/>
              <a:defRPr/>
            </a:pPr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457178" marR="0" lvl="0" indent="-457178" algn="l" defTabSz="121914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rgbClr val="AE2C2E"/>
              </a:buClr>
              <a:buSzPct val="80000"/>
              <a:buFont typeface="Wingdings" charset="2"/>
              <a:buChar char="l"/>
              <a:tabLst/>
              <a:defRPr/>
            </a:pPr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457178" marR="0" lvl="0" indent="-457178" algn="l" defTabSz="121914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rgbClr val="AE2C2E"/>
              </a:buClr>
              <a:buSzPct val="80000"/>
              <a:buFont typeface="Wingdings" charset="2"/>
              <a:buChar char="l"/>
              <a:tabLst/>
              <a:defRPr/>
            </a:pP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1636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7787" y="364952"/>
            <a:ext cx="10516427" cy="13263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C95435C-BA5C-469C-8900-92BC78C154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F59AA-0E66-4935-B590-0640D6158EB7}" type="datetime1">
              <a:rPr lang="zh-CN" altLang="en-US"/>
              <a:pPr>
                <a:defRPr/>
              </a:pPr>
              <a:t>2019/2/22</a:t>
            </a:fld>
            <a:endParaRPr lang="zh-CN" altLang="en-US" sz="1250">
              <a:solidFill>
                <a:schemeClr val="tx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B2254D8-F701-46CF-9B16-67C83309E7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E9D0BA1-6E17-47DF-92AB-CD28E8CD41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AB093D-9E4C-456A-AE27-0B021011B304}" type="slidenum">
              <a:rPr lang="zh-CN" altLang="en-US"/>
              <a:pPr>
                <a:defRPr/>
              </a:pPr>
              <a:t>‹#›</a:t>
            </a:fld>
            <a:endParaRPr lang="zh-CN" altLang="en-US" sz="12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88624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60895065-022D-46E2-9557-76A5C3E9AD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418"/>
            <a:ext cx="12192000" cy="77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A67809B7-3577-4CDE-889B-31673DA027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03384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53052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85D1AC48-32AA-4139-BDFD-182DBF4B42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418"/>
            <a:ext cx="12192000" cy="77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60293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4795E5-97E8-44C6-85B4-87516D10E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93A7B13-7CFC-4831-9745-B4F06D6149B3}" type="datetimeFigureOut">
              <a:rPr lang="zh-CN" altLang="en-US"/>
              <a:pPr>
                <a:defRPr/>
              </a:pPr>
              <a:t>2019/2/22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4352C0-2DA5-4286-95E8-DF703E57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FE73BC-EB4D-4411-9689-F201F717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0E02CC5-F6F8-4B2E-B9BA-68DD4C50AC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892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B0EED3-5B3C-4634-B9A0-DE0A191463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0818485-1B1A-4E0E-AEA1-85AF6195C532}" type="datetimeFigureOut">
              <a:rPr lang="zh-CN" altLang="en-US"/>
              <a:pPr>
                <a:defRPr/>
              </a:pPr>
              <a:t>2019/2/22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76AB02-7D30-40CE-AD5C-2C6DC9119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3991C8-1084-4975-A94C-20C27F9A4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C0EB9BC-4E21-40D8-8459-4C91D0A41B6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5660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  <a:prstGeom prst="rect">
            <a:avLst/>
          </a:prstGeo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2E3D0B-B65D-4F42-A9B4-B46CC894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0FF6A2E-4CE9-451F-BE1C-9DC101034A73}" type="datetimeFigureOut">
              <a:rPr lang="zh-CN" altLang="en-US"/>
              <a:pPr>
                <a:defRPr/>
              </a:pPr>
              <a:t>2019/2/22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7EC21E-808C-4CEA-9F5C-B958B7D17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639B61-5B6E-44CC-BFDD-EFA6FB5B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FAE63EEC-5AAA-4357-837C-9FA08263A4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7275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DEE2D4-A94C-4C31-A092-D7D83F92AA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AEF9920-C2BD-487F-8134-9E3DEB34783C}" type="datetimeFigureOut">
              <a:rPr lang="zh-CN" altLang="en-US"/>
              <a:pPr>
                <a:defRPr/>
              </a:pPr>
              <a:t>2019/2/22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3C91A6-E835-4B99-B7F5-2F739327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55038A-9DA8-4F2A-929C-66F5DB6CF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5C0BBD52-8F49-450D-8772-A108523165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3133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F4CE60C-F511-449A-B63E-C5DC8658AC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CAF7BD1-77A6-438A-866C-62DA3846D0FC}" type="datetimeFigureOut">
              <a:rPr lang="zh-CN" altLang="en-US"/>
              <a:pPr>
                <a:defRPr/>
              </a:pPr>
              <a:t>2019/2/22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72A56AC-8648-47E9-8596-1E2F29CA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97DB5DD-2711-4A0A-A591-D39F06CC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01FEC47-6FE0-4D0D-9A60-3685C0CD1B9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1317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ED3D22-BEFA-4C83-9A5B-7A5F5BD80A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A3B9DC4-E05E-4C3F-BB19-354AADAFA803}" type="datetimeFigureOut">
              <a:rPr lang="zh-CN" altLang="en-US"/>
              <a:pPr>
                <a:defRPr/>
              </a:pPr>
              <a:t>2019/2/22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3966CA-D805-4C5C-8BF7-5C5F9F71F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9C8ACF-41D5-4FEB-AE3D-D93F8146A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072467D-E20D-44B0-842A-F04DC02E14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4609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F48592B-F56F-454A-B9FB-9F62E27E9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0F4B9F8-97DA-4B2D-8031-D1107EAF4BEF}" type="datetimeFigureOut">
              <a:rPr lang="zh-CN" altLang="en-US"/>
              <a:pPr>
                <a:defRPr/>
              </a:pPr>
              <a:t>2019/2/22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BB6591-06F1-4AD3-8F23-5689D58C0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A5E451-D4D7-4AF3-AED8-0F3C538C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665A74F-16B0-4EE1-8F17-E676CD5DD0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7466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  <a:prstGeom prst="rect">
            <a:avLst/>
          </a:prstGeo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A6EA55-3008-4678-AE92-6A6409A15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C5DE0B1-8453-4A17-9AC7-A4729727F067}" type="datetimeFigureOut">
              <a:rPr lang="zh-CN" altLang="en-US"/>
              <a:pPr>
                <a:defRPr/>
              </a:pPr>
              <a:t>2019/2/22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F7DCA1-8CE2-41A7-9AD4-6F1503F6F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3B6885-4591-4896-9F65-4E0888436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A95741F-884F-4BEC-A59B-2C8C884F15A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1931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89B394-805B-4AD8-98F3-550EA9A4D6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F77ACC76-30F5-4840-A8D9-1E5A9556AD74}" type="datetimeFigureOut">
              <a:rPr lang="zh-CN" altLang="en-US"/>
              <a:pPr>
                <a:defRPr/>
              </a:pPr>
              <a:t>2019/2/22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13EF89-96B0-422C-9347-E90240EE0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F5390B-18A7-43A4-81ED-E4E5DB1F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E17439F-28C9-4CC4-92CA-87161F5C07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7210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AB01F9-56E5-4AE0-85BE-42806ADBD0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746BBE7-CEFA-4064-AA06-400EE7E60E78}" type="datetimeFigureOut">
              <a:rPr lang="zh-CN" altLang="en-US"/>
              <a:pPr>
                <a:defRPr/>
              </a:pPr>
              <a:t>2019/2/22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B80A4F-6A90-4E29-83C4-EE44EBD14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2460FA-4CC0-4CE5-AA19-17D52848F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92809CC-8FC5-46C1-8F73-4E0518A450F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4563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459387-1B43-4C75-9782-4EE16B14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BCB550C-7A82-4CD3-894C-A6F1C90137C7}" type="datetimeFigureOut">
              <a:rPr lang="zh-CN" altLang="en-US"/>
              <a:pPr>
                <a:defRPr/>
              </a:pPr>
              <a:t>2019/2/22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E1EAA8-5A1A-4452-A1AE-F39724F66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41E4E1-E4CA-41BE-87E6-14D8CD2B2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E979FF5-0CCC-42BC-80C2-2C9C412ABC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9117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/>
          <p:cNvSpPr>
            <a:spLocks noGrp="1"/>
          </p:cNvSpPr>
          <p:nvPr>
            <p:ph type="pic" sz="quarter" idx="10"/>
          </p:nvPr>
        </p:nvSpPr>
        <p:spPr>
          <a:xfrm>
            <a:off x="874713" y="1516725"/>
            <a:ext cx="7892993" cy="4311619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 noProof="0"/>
          </a:p>
        </p:txBody>
      </p:sp>
      <p:sp>
        <p:nvSpPr>
          <p:cNvPr id="3" name="图片占位符 1"/>
          <p:cNvSpPr>
            <a:spLocks noGrp="1"/>
          </p:cNvSpPr>
          <p:nvPr>
            <p:ph type="pic" sz="quarter" idx="11"/>
          </p:nvPr>
        </p:nvSpPr>
        <p:spPr>
          <a:xfrm>
            <a:off x="8972552" y="1516726"/>
            <a:ext cx="2344737" cy="1280833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4" name="图片占位符 1"/>
          <p:cNvSpPr>
            <a:spLocks noGrp="1"/>
          </p:cNvSpPr>
          <p:nvPr>
            <p:ph type="pic" sz="quarter" idx="12"/>
          </p:nvPr>
        </p:nvSpPr>
        <p:spPr>
          <a:xfrm>
            <a:off x="8972552" y="3032118"/>
            <a:ext cx="2344737" cy="1280833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5" name="图片占位符 1"/>
          <p:cNvSpPr>
            <a:spLocks noGrp="1"/>
          </p:cNvSpPr>
          <p:nvPr>
            <p:ph type="pic" sz="quarter" idx="13"/>
          </p:nvPr>
        </p:nvSpPr>
        <p:spPr>
          <a:xfrm>
            <a:off x="8972552" y="4547510"/>
            <a:ext cx="2344737" cy="1280833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00695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07DCF61-EE0A-485A-9B09-020B2F5EC4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8FE9C76F-95E0-43AB-A858-3C080F9EA466}" type="datetimeFigureOut">
              <a:rPr lang="zh-CN" altLang="en-US"/>
              <a:pPr>
                <a:defRPr/>
              </a:pPr>
              <a:t>2019/2/22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C6834EC-002A-4EBA-BA4A-C79AE37C6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BF2E8D7-4898-441F-95C6-12E1BE46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BBBF647-1321-414D-AF00-A79E706AD1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3426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4A12961-5CE3-4B89-A998-720B7A446F31}"/>
              </a:ext>
            </a:extLst>
          </p:cNvPr>
          <p:cNvSpPr/>
          <p:nvPr userDrawn="1"/>
        </p:nvSpPr>
        <p:spPr>
          <a:xfrm>
            <a:off x="0" y="2006601"/>
            <a:ext cx="12192000" cy="2400300"/>
          </a:xfrm>
          <a:prstGeom prst="rect">
            <a:avLst/>
          </a:prstGeom>
          <a:solidFill>
            <a:srgbClr val="2A3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2525731"/>
            <a:ext cx="10363200" cy="1362075"/>
          </a:xfrm>
        </p:spPr>
        <p:txBody>
          <a:bodyPr anchor="ctr"/>
          <a:lstStyle>
            <a:lvl1pPr algn="ctr">
              <a:defRPr sz="5333" b="1" i="0" cap="all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6E2684-5C4F-4C97-8428-00A3356BB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75E89D0-6212-40B9-BBB6-865DAD49BF8F}" type="datetimeFigureOut">
              <a:rPr lang="zh-CN" altLang="en-US"/>
              <a:pPr>
                <a:defRPr/>
              </a:pPr>
              <a:t>2019/2/22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54D8EF-6EA6-4FFB-9905-7502EFD8F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C63577-D4BF-42B9-82C9-DED1231B6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3E539CC-D4A1-4240-BBB6-71E272B8F1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5526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iro\Desktop\未标题-1.png">
            <a:extLst>
              <a:ext uri="{FF2B5EF4-FFF2-40B4-BE49-F238E27FC236}">
                <a16:creationId xmlns:a16="http://schemas.microsoft.com/office/drawing/2014/main" id="{592A18ED-FB66-4C69-8BAA-3DEE916B77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9" r="-4837"/>
          <a:stretch>
            <a:fillRect/>
          </a:stretch>
        </p:blipFill>
        <p:spPr bwMode="auto">
          <a:xfrm>
            <a:off x="-431800" y="6510867"/>
            <a:ext cx="13214351" cy="37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75E16616-F2E5-4C55-80DD-6312D7FFEBD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591552" y="6153151"/>
            <a:ext cx="337303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467">
                <a:solidFill>
                  <a:srgbClr val="0057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华中师范大学附属国际智能教育幼儿园</a:t>
            </a:r>
          </a:p>
        </p:txBody>
      </p:sp>
      <p:sp>
        <p:nvSpPr>
          <p:cNvPr id="3" name="内容占位符 2">
            <a:extLst/>
          </p:cNvPr>
          <p:cNvSpPr>
            <a:spLocks noGrp="1"/>
          </p:cNvSpPr>
          <p:nvPr>
            <p:ph idx="1"/>
          </p:nvPr>
        </p:nvSpPr>
        <p:spPr>
          <a:xfrm>
            <a:off x="1583499" y="1316766"/>
            <a:ext cx="9217024" cy="4416492"/>
          </a:xfrm>
        </p:spPr>
        <p:txBody>
          <a:bodyPr/>
          <a:lstStyle>
            <a:lvl1pPr marL="0" indent="0">
              <a:buFontTx/>
              <a:buNone/>
              <a:defRPr sz="3200" b="0" i="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09585" indent="0">
              <a:buFontTx/>
              <a:buNone/>
              <a:defRPr sz="2667" b="0" i="0"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219170" indent="0">
              <a:buFontTx/>
              <a:buNone/>
              <a:defRPr sz="2400" b="0" i="0"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828754" indent="0">
              <a:buFontTx/>
              <a:buNone/>
              <a:defRPr b="0" i="0"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438339" indent="0">
              <a:buFontTx/>
              <a:buNone/>
              <a:defRPr b="0" i="0"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25071037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iro\Desktop\未标题-1.png">
            <a:extLst>
              <a:ext uri="{FF2B5EF4-FFF2-40B4-BE49-F238E27FC236}">
                <a16:creationId xmlns:a16="http://schemas.microsoft.com/office/drawing/2014/main" id="{DDD2AF91-1475-4537-9C3A-BB20F0D1EB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9" r="-4837"/>
          <a:stretch>
            <a:fillRect/>
          </a:stretch>
        </p:blipFill>
        <p:spPr bwMode="auto">
          <a:xfrm>
            <a:off x="-431800" y="6510867"/>
            <a:ext cx="13214351" cy="37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1A22A40B-D88D-40FD-8685-3A9F9EC57C9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591552" y="6153151"/>
            <a:ext cx="337303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467">
                <a:solidFill>
                  <a:srgbClr val="0057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华中师范大学附属国际智能教育幼儿园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3768F72-DFD7-4177-9433-EA70627506B8}"/>
              </a:ext>
            </a:extLst>
          </p:cNvPr>
          <p:cNvSpPr/>
          <p:nvPr userDrawn="1"/>
        </p:nvSpPr>
        <p:spPr>
          <a:xfrm>
            <a:off x="-6351" y="670984"/>
            <a:ext cx="918635" cy="554567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2623" y="644692"/>
            <a:ext cx="9905933" cy="615713"/>
          </a:xfrm>
        </p:spPr>
        <p:txBody>
          <a:bodyPr>
            <a:normAutofit/>
          </a:bodyPr>
          <a:lstStyle>
            <a:lvl1pPr algn="l">
              <a:defRPr sz="4000" b="1" i="0">
                <a:solidFill>
                  <a:srgbClr val="005768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22" y="1892829"/>
            <a:ext cx="9905933" cy="4233335"/>
          </a:xfrm>
        </p:spPr>
        <p:txBody>
          <a:bodyPr>
            <a:normAutofit/>
          </a:bodyPr>
          <a:lstStyle>
            <a:lvl1pPr marL="457189" marR="0" indent="-457189" algn="l" defTabSz="121917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AE2C2E"/>
              </a:buClr>
              <a:buSzPct val="80000"/>
              <a:buFont typeface="Wingdings" charset="2"/>
              <a:buChar char="l"/>
              <a:tabLst/>
              <a:defRPr sz="2933" b="0" i="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990575" indent="-380990">
              <a:buClr>
                <a:srgbClr val="AE2C2E"/>
              </a:buClr>
              <a:buSzPct val="80000"/>
              <a:buFont typeface="Wingdings" charset="2"/>
              <a:buChar char="l"/>
              <a:defRPr sz="2667" b="0" i="0"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523962" indent="-304792">
              <a:buClr>
                <a:srgbClr val="AE2C2E"/>
              </a:buClr>
              <a:buSzPct val="80000"/>
              <a:buFont typeface="Wingdings" charset="2"/>
              <a:buChar char="l"/>
              <a:defRPr sz="2667" b="0" i="0"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2133547" indent="-304792">
              <a:buClr>
                <a:srgbClr val="AE2C2E"/>
              </a:buClr>
              <a:buSzPct val="80000"/>
              <a:buFont typeface="Wingdings" charset="2"/>
              <a:buChar char="l"/>
              <a:defRPr sz="2667" b="0" i="0"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743131" indent="-304792">
              <a:buClr>
                <a:srgbClr val="AE2C2E"/>
              </a:buClr>
              <a:buSzPct val="80000"/>
              <a:buFont typeface="Wingdings" charset="2"/>
              <a:buChar char="l"/>
              <a:defRPr sz="2667" b="0" i="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7" name="日期占位符 4">
            <a:extLst>
              <a:ext uri="{FF2B5EF4-FFF2-40B4-BE49-F238E27FC236}">
                <a16:creationId xmlns:a16="http://schemas.microsoft.com/office/drawing/2014/main" id="{622743BD-41EE-46D9-BD97-D72AB3E7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C1AC374-7904-4FCF-A2D8-BFEB7E51E152}" type="datetimeFigureOut">
              <a:rPr lang="zh-CN" altLang="en-US"/>
              <a:pPr>
                <a:defRPr/>
              </a:pPr>
              <a:t>2019/2/22</a:t>
            </a:fld>
            <a:endParaRPr lang="zh-CN" altLang="en-US"/>
          </a:p>
        </p:txBody>
      </p:sp>
      <p:sp>
        <p:nvSpPr>
          <p:cNvPr id="8" name="页脚占位符 5">
            <a:extLst>
              <a:ext uri="{FF2B5EF4-FFF2-40B4-BE49-F238E27FC236}">
                <a16:creationId xmlns:a16="http://schemas.microsoft.com/office/drawing/2014/main" id="{9E48E21F-69D1-490C-A150-0C322B2B0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>
            <a:extLst>
              <a:ext uri="{FF2B5EF4-FFF2-40B4-BE49-F238E27FC236}">
                <a16:creationId xmlns:a16="http://schemas.microsoft.com/office/drawing/2014/main" id="{8EB9A33D-9869-47A7-B542-89390E717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9BE9BDF-75CD-4638-A0C8-492F885F70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573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2624" y="644693"/>
            <a:ext cx="9905933" cy="615713"/>
          </a:xfrm>
        </p:spPr>
        <p:txBody>
          <a:bodyPr>
            <a:normAutofit/>
          </a:bodyPr>
          <a:lstStyle>
            <a:lvl1pPr algn="l">
              <a:defRPr sz="4000" b="1" i="0">
                <a:solidFill>
                  <a:srgbClr val="005768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23" y="1892830"/>
            <a:ext cx="9905933" cy="4233335"/>
          </a:xfrm>
        </p:spPr>
        <p:txBody>
          <a:bodyPr>
            <a:normAutofit/>
          </a:bodyPr>
          <a:lstStyle>
            <a:lvl1pPr marL="457178" marR="0" indent="-457178" algn="l" defTabSz="121914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AE2C2E"/>
              </a:buClr>
              <a:buSzPct val="80000"/>
              <a:buFont typeface="Wingdings" charset="2"/>
              <a:buChar char="l"/>
              <a:tabLst/>
              <a:defRPr sz="2900" b="0" i="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990550" indent="-380981">
              <a:buClr>
                <a:srgbClr val="AE2C2E"/>
              </a:buClr>
              <a:buSzPct val="80000"/>
              <a:buFont typeface="Wingdings" charset="2"/>
              <a:buChar char="l"/>
              <a:defRPr sz="2700" b="0" i="0"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523925" indent="-304784">
              <a:buClr>
                <a:srgbClr val="AE2C2E"/>
              </a:buClr>
              <a:buSzPct val="80000"/>
              <a:buFont typeface="Wingdings" charset="2"/>
              <a:buChar char="l"/>
              <a:defRPr sz="2700" b="0" i="0"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2133493" indent="-304784">
              <a:buClr>
                <a:srgbClr val="AE2C2E"/>
              </a:buClr>
              <a:buSzPct val="80000"/>
              <a:buFont typeface="Wingdings" charset="2"/>
              <a:buChar char="l"/>
              <a:defRPr sz="2700" b="0" i="0"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743062" indent="-304784">
              <a:buClr>
                <a:srgbClr val="AE2C2E"/>
              </a:buClr>
              <a:buSzPct val="80000"/>
              <a:buFont typeface="Wingdings" charset="2"/>
              <a:buChar char="l"/>
              <a:defRPr sz="2700" b="0" i="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7CBB4E5D-42A3-4F02-A0A5-44D5986B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6DCDC5B-2E35-456C-AF7E-2ED001DBAD93}" type="datetimeFigureOut">
              <a:rPr lang="zh-CN" altLang="en-US"/>
              <a:pPr>
                <a:defRPr/>
              </a:pPr>
              <a:t>2019/2/22</a:t>
            </a:fld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AF4B7BA5-68F0-44D4-B5C9-D4EB2E322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59929EA3-132A-40EE-83E5-C361E92A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FD438D8-8CB2-4DC0-A07D-5039114DD7E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471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6BC759-4F73-478C-B8CB-484C4A6028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83574CC-5D8B-4DA2-9FB5-F0AF026DD02F}" type="datetimeFigureOut">
              <a:rPr lang="zh-CN" altLang="en-US"/>
              <a:pPr>
                <a:defRPr/>
              </a:pPr>
              <a:t>2019/2/22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11BEE6-2613-499E-BDD6-3FF5E1483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0C928C-1D79-4531-8CF0-87F74D31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7D1B70B-0A17-4F7D-A5C8-1584B154CF6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844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AED6AF-298D-43EF-B511-44CE5CB16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8C97AB1-C166-4DF9-9B4D-A336AA0B6F50}" type="datetimeFigureOut">
              <a:rPr lang="zh-CN" altLang="en-US"/>
              <a:pPr>
                <a:defRPr/>
              </a:pPr>
              <a:t>2019/2/22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F367A9-4568-4196-959D-2FFAD90B9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AC837E-8D2F-443B-BA01-0822C329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B3AECB3-585F-4C2E-BAAA-0B1C42F0C7E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020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  <a:prstGeom prst="rect">
            <a:avLst/>
          </a:prstGeo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39753F-0CB7-4A0C-A10F-B6DCFE5FFB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B676D38-FDF4-46E5-9050-088DD025CF7D}" type="datetimeFigureOut">
              <a:rPr lang="zh-CN" altLang="en-US"/>
              <a:pPr>
                <a:defRPr/>
              </a:pPr>
              <a:t>2019/2/22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62A5BC-6ED7-45F0-8123-C8F22E168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DE7DF3-662C-48FA-BA9F-716574B92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21D15161-D8F8-4600-A267-5A7D65FA60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501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39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7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C4797D0-0C47-4F75-9B13-02DE86F7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AD0C43-6946-49CE-9C0A-8C09F16D4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0ABEF4-565A-440A-89CF-F313265A3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2AC5C-195C-4248-93F3-EE017C35B5AA}" type="datetimeFigureOut">
              <a:rPr lang="zh-CN" altLang="en-US" smtClean="0"/>
              <a:t>2019/2/22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AA3CB6-71B5-418A-A1C1-F59D7A7F1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D63106-AB83-4971-917A-168E3E9E8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482F8-F55C-4BBA-97EC-D6C452A15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80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32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41" r:id="rId19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107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E450D-D342-4538-81A6-4A920163D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7" y="2325385"/>
            <a:ext cx="10363200" cy="168667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区域学前教育公共服务支撑平台</a:t>
            </a:r>
            <a:br>
              <a:rPr kumimoji="1" lang="en-US" altLang="zh-CN" dirty="0"/>
            </a:br>
            <a:r>
              <a:rPr kumimoji="1" lang="zh-CN" altLang="en-US" dirty="0"/>
              <a:t>解决方案（初稿）</a:t>
            </a:r>
          </a:p>
        </p:txBody>
      </p:sp>
    </p:spTree>
    <p:extLst>
      <p:ext uri="{BB962C8B-B14F-4D97-AF65-F5344CB8AC3E}">
        <p14:creationId xmlns:p14="http://schemas.microsoft.com/office/powerpoint/2010/main" val="4164258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88666" y="1320770"/>
            <a:ext cx="8199956" cy="1492268"/>
          </a:xfrm>
          <a:prstGeom prst="rect">
            <a:avLst/>
          </a:prstGeom>
          <a:solidFill>
            <a:srgbClr val="AE2C2E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9421" y="1320769"/>
            <a:ext cx="1839245" cy="1492269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懂专业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3"/>
          <p:cNvSpPr txBox="1"/>
          <p:nvPr/>
        </p:nvSpPr>
        <p:spPr>
          <a:xfrm>
            <a:off x="3107465" y="1424411"/>
            <a:ext cx="7667795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宋体" panose="02010600030101010101" pitchFamily="2" charset="-122"/>
              </a:rPr>
              <a:t>显而易见，如果不了解国家政策、地方要求，不了解幼儿园的实际情况，不熟悉幼儿园管理、教育、保育的相关领域专业知识，仅仅建设一个技术平台，难以满足幼儿园一线实际需要。</a:t>
            </a:r>
          </a:p>
        </p:txBody>
      </p:sp>
      <p:sp>
        <p:nvSpPr>
          <p:cNvPr id="12" name="矩形 11"/>
          <p:cNvSpPr/>
          <p:nvPr/>
        </p:nvSpPr>
        <p:spPr>
          <a:xfrm>
            <a:off x="2888666" y="2996634"/>
            <a:ext cx="8199956" cy="1470535"/>
          </a:xfrm>
          <a:prstGeom prst="rect">
            <a:avLst/>
          </a:prstGeom>
          <a:solidFill>
            <a:srgbClr val="016738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49421" y="2996634"/>
            <a:ext cx="1839245" cy="1470535"/>
          </a:xfrm>
          <a:prstGeom prst="rect">
            <a:avLst/>
          </a:prstGeom>
          <a:solidFill>
            <a:srgbClr val="016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懂技术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3">
            <a:extLst>
              <a:ext uri="{FF2B5EF4-FFF2-40B4-BE49-F238E27FC236}">
                <a16:creationId xmlns:a16="http://schemas.microsoft.com/office/drawing/2014/main" id="{6CFCF5AC-744B-4997-A9A6-A31B8283EB52}"/>
              </a:ext>
            </a:extLst>
          </p:cNvPr>
          <p:cNvSpPr txBox="1"/>
          <p:nvPr/>
        </p:nvSpPr>
        <p:spPr>
          <a:xfrm>
            <a:off x="3107465" y="2994197"/>
            <a:ext cx="8130029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规模化、高质量地为幼儿园服务，离不开技术平台的建设，需要为幼儿园不同的角色岗位，提供贴心、简单、实用的技术工具，把复杂的逻辑关系、数据分析、结果展示、通知推送等工作用技术手段来解决。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820E856E-F865-4850-AD7E-ECE273A96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21" y="82193"/>
            <a:ext cx="8404301" cy="1094198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rgbClr val="AE2C2E"/>
                </a:solidFill>
                <a:latin typeface="微软雅黑" pitchFamily="34" charset="-122"/>
                <a:ea typeface="微软雅黑" pitchFamily="34" charset="-122"/>
              </a:rPr>
              <a:t>平台能否建设成功的核心要素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F858F6F-6B2A-49B6-8F0D-F19A5D7CA099}"/>
              </a:ext>
            </a:extLst>
          </p:cNvPr>
          <p:cNvSpPr/>
          <p:nvPr/>
        </p:nvSpPr>
        <p:spPr>
          <a:xfrm>
            <a:off x="0" y="345598"/>
            <a:ext cx="933449" cy="440675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2B6B0-C202-4CA4-B852-C173B248E9A6}"/>
              </a:ext>
            </a:extLst>
          </p:cNvPr>
          <p:cNvSpPr/>
          <p:nvPr/>
        </p:nvSpPr>
        <p:spPr>
          <a:xfrm>
            <a:off x="2888666" y="4644894"/>
            <a:ext cx="8199956" cy="1651634"/>
          </a:xfrm>
          <a:prstGeom prst="rect">
            <a:avLst/>
          </a:prstGeom>
          <a:solidFill>
            <a:srgbClr val="176C9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BD7929D-EBB0-4D0A-A5A7-4BAEF56A33E6}"/>
              </a:ext>
            </a:extLst>
          </p:cNvPr>
          <p:cNvSpPr/>
          <p:nvPr/>
        </p:nvSpPr>
        <p:spPr>
          <a:xfrm>
            <a:off x="1049421" y="4644894"/>
            <a:ext cx="1839245" cy="1651633"/>
          </a:xfrm>
          <a:prstGeom prst="rect">
            <a:avLst/>
          </a:prstGeom>
          <a:solidFill>
            <a:srgbClr val="176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懂运营</a:t>
            </a:r>
          </a:p>
        </p:txBody>
      </p:sp>
      <p:sp>
        <p:nvSpPr>
          <p:cNvPr id="19" name="文本框 3">
            <a:extLst>
              <a:ext uri="{FF2B5EF4-FFF2-40B4-BE49-F238E27FC236}">
                <a16:creationId xmlns:a16="http://schemas.microsoft.com/office/drawing/2014/main" id="{FEB345F9-B06C-4454-A8B7-9AFAFE207305}"/>
              </a:ext>
            </a:extLst>
          </p:cNvPr>
          <p:cNvSpPr txBox="1"/>
          <p:nvPr/>
        </p:nvSpPr>
        <p:spPr>
          <a:xfrm>
            <a:off x="3107465" y="4618008"/>
            <a:ext cx="8130028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好的服务离不开线上线下的结合，也离不开服务团队对一线幼儿园人员的远程支持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宋体" panose="02010600030101010101" pitchFamily="2" charset="-122"/>
              </a:rPr>
              <a:t>。同时，为一线幼儿园提供服务涉及的领域非常多，不是单独一家或几家企业能够承担完成，需要能够整合全行业的优质资源，来为幼儿园提供整体服务。这些离不开高质量的运营支撑。</a:t>
            </a:r>
          </a:p>
        </p:txBody>
      </p:sp>
    </p:spTree>
    <p:extLst>
      <p:ext uri="{BB962C8B-B14F-4D97-AF65-F5344CB8AC3E}">
        <p14:creationId xmlns:p14="http://schemas.microsoft.com/office/powerpoint/2010/main" val="1531712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614DCD-7D0E-46FD-8DA8-12740E503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710" y="1837110"/>
            <a:ext cx="8666527" cy="430672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Clr>
                <a:srgbClr val="CB7E2C"/>
              </a:buClr>
              <a:buSzPct val="100000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中幼成立于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2007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年，是行业内唯一获得国家科技部立项的企业，在学前教育信息化技术研发处于国内领先地位，公司成立以来累计服务的幼儿园客户超过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万所，具有规模化的运营服务能力。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CB7E2C"/>
              </a:buClr>
              <a:buSzPct val="100000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多年信息化应用开发经验与企业自身发展，中幼也在在幼儿园运管理、保育、教育领域都有深入涉及，并与高校专家一起，共同承担了教育部规划司、装备中心的相关课题。中幼目前也是学前教育领域唯一在技术、教育两个方向都处于行业领域的企业。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CB7E2C"/>
              </a:buClr>
              <a:buSzPct val="100000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如果有机会参与到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区域学前教育公共服务支撑平台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的建设过程中来，中幼非常愿意提供相关的业务、内容、技术与运营支撑，为促进各地学前教育整体水平的提供助力。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4935CD8-BC66-4181-8518-DBBA49A6C61E}"/>
              </a:ext>
            </a:extLst>
          </p:cNvPr>
          <p:cNvSpPr txBox="1">
            <a:spLocks/>
          </p:cNvSpPr>
          <p:nvPr/>
        </p:nvSpPr>
        <p:spPr>
          <a:xfrm>
            <a:off x="1029059" y="462338"/>
            <a:ext cx="10133881" cy="811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b="1" dirty="0">
                <a:solidFill>
                  <a:srgbClr val="AE2C2E"/>
                </a:solidFill>
                <a:latin typeface="微软雅黑" pitchFamily="34" charset="-122"/>
                <a:ea typeface="微软雅黑" pitchFamily="34" charset="-122"/>
              </a:rPr>
              <a:t>关于广州中幼信息科技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993D26-74F0-43E3-A6FD-BFEBBF755ADC}"/>
              </a:ext>
            </a:extLst>
          </p:cNvPr>
          <p:cNvSpPr/>
          <p:nvPr/>
        </p:nvSpPr>
        <p:spPr>
          <a:xfrm>
            <a:off x="-6634" y="736016"/>
            <a:ext cx="933449" cy="440675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91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E450D-D342-4538-81A6-4A920163D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525184"/>
            <a:ext cx="10363200" cy="136313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平台建设的前期工作基础</a:t>
            </a:r>
          </a:p>
        </p:txBody>
      </p:sp>
    </p:spTree>
    <p:extLst>
      <p:ext uri="{BB962C8B-B14F-4D97-AF65-F5344CB8AC3E}">
        <p14:creationId xmlns:p14="http://schemas.microsoft.com/office/powerpoint/2010/main" val="2483980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7925" y="1627585"/>
            <a:ext cx="10672709" cy="367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中幼成立于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2007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年，经过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多来的积累，在与华中师大、华南师大等国内知名师范类高校专家保持了紧密合作交流基础上，建立了一支专业的管理与教研团队，熟悉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幼儿园工作规程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》《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幼儿园教育指导纲要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》《3-6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岁儿童学习与发展指南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等一系列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国家相关政策标准与各地的地方要求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lvl="0">
              <a:lnSpc>
                <a:spcPct val="200000"/>
              </a:lnSpc>
            </a:pPr>
            <a:endParaRPr kumimoji="0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BA3033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5D790FF-DC85-4744-9FF0-E1EAEDEA036A}"/>
              </a:ext>
            </a:extLst>
          </p:cNvPr>
          <p:cNvSpPr txBox="1">
            <a:spLocks/>
          </p:cNvSpPr>
          <p:nvPr/>
        </p:nvSpPr>
        <p:spPr>
          <a:xfrm>
            <a:off x="1047925" y="454776"/>
            <a:ext cx="10582421" cy="811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b="1" dirty="0">
                <a:solidFill>
                  <a:srgbClr val="AE2C2E"/>
                </a:solidFill>
                <a:latin typeface="微软雅黑" pitchFamily="34" charset="-122"/>
                <a:ea typeface="微软雅黑" pitchFamily="34" charset="-122"/>
              </a:rPr>
              <a:t>中幼拥有一支专业的管理与教研队伍</a:t>
            </a:r>
          </a:p>
        </p:txBody>
      </p:sp>
      <p:sp>
        <p:nvSpPr>
          <p:cNvPr id="6" name="矩形 5"/>
          <p:cNvSpPr/>
          <p:nvPr/>
        </p:nvSpPr>
        <p:spPr>
          <a:xfrm>
            <a:off x="-6634" y="736016"/>
            <a:ext cx="933449" cy="440675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499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7925" y="1627585"/>
            <a:ext cx="10672709" cy="367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中幼为华中师范大学附属幼儿园、人民大学附属幼儿园、华南师范大学附属外国语学校幼儿园为首的数百所省一级园、省级示范园与高端民办园提供信息化服务。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中幼在服务过程中积累了的丰富的一线经验，构建了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幼儿园管理经验策略库，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为辅助一线幼儿园管理人员达到国家相关要求，提供了良好的辅助支持。</a:t>
            </a:r>
            <a:endParaRPr lang="zh-CN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5D790FF-DC85-4744-9FF0-E1EAEDEA036A}"/>
              </a:ext>
            </a:extLst>
          </p:cNvPr>
          <p:cNvSpPr txBox="1">
            <a:spLocks/>
          </p:cNvSpPr>
          <p:nvPr/>
        </p:nvSpPr>
        <p:spPr>
          <a:xfrm>
            <a:off x="1047924" y="550570"/>
            <a:ext cx="10672709" cy="811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b="1" dirty="0">
                <a:solidFill>
                  <a:srgbClr val="AE2C2E"/>
                </a:solidFill>
                <a:latin typeface="微软雅黑" pitchFamily="34" charset="-122"/>
                <a:ea typeface="微软雅黑" pitchFamily="34" charset="-122"/>
              </a:rPr>
              <a:t>中幼积累了丰富的优质幼儿园运营管理经验</a:t>
            </a:r>
          </a:p>
        </p:txBody>
      </p:sp>
      <p:sp>
        <p:nvSpPr>
          <p:cNvPr id="6" name="矩形 5"/>
          <p:cNvSpPr/>
          <p:nvPr/>
        </p:nvSpPr>
        <p:spPr>
          <a:xfrm>
            <a:off x="-6634" y="736016"/>
            <a:ext cx="933449" cy="440675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4942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>
            <a:extLst>
              <a:ext uri="{FF2B5EF4-FFF2-40B4-BE49-F238E27FC236}">
                <a16:creationId xmlns:a16="http://schemas.microsoft.com/office/drawing/2014/main" id="{CC0BD2D9-2258-4E53-8FB4-4544D46699A8}"/>
              </a:ext>
            </a:extLst>
          </p:cNvPr>
          <p:cNvSpPr txBox="1">
            <a:spLocks/>
          </p:cNvSpPr>
          <p:nvPr/>
        </p:nvSpPr>
        <p:spPr>
          <a:xfrm>
            <a:off x="1047924" y="463485"/>
            <a:ext cx="10649204" cy="811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00000"/>
              </a:lnSpc>
            </a:pPr>
            <a:r>
              <a:rPr lang="zh-CN" altLang="en-US" sz="3600" b="1" dirty="0">
                <a:solidFill>
                  <a:srgbClr val="AE2C2E"/>
                </a:solidFill>
                <a:latin typeface="微软雅黑" pitchFamily="34" charset="-122"/>
                <a:ea typeface="微软雅黑" pitchFamily="34" charset="-122"/>
              </a:rPr>
              <a:t>中幼在老师教学支持领域取得重要成果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CB72C0F-9129-40B4-B88A-647620B09BF6}"/>
              </a:ext>
            </a:extLst>
          </p:cNvPr>
          <p:cNvSpPr/>
          <p:nvPr/>
        </p:nvSpPr>
        <p:spPr>
          <a:xfrm>
            <a:off x="-6634" y="736016"/>
            <a:ext cx="933449" cy="440675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DAABF2EB-96F5-45FD-BBEB-2CEC054505C5}"/>
              </a:ext>
            </a:extLst>
          </p:cNvPr>
          <p:cNvSpPr txBox="1">
            <a:spLocks/>
          </p:cNvSpPr>
          <p:nvPr/>
        </p:nvSpPr>
        <p:spPr>
          <a:xfrm>
            <a:off x="1123426" y="1758513"/>
            <a:ext cx="10049900" cy="4306728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CB7E2C"/>
              </a:buClr>
              <a:buSzPct val="100000"/>
              <a:buNone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中幼于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年成立了专业的教研机构，专注于国际教育融洽研究与本土化落地方案构建，并与高校专家、特色教育机构、优质幼儿园建立了紧密合作关系。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CB7E2C"/>
              </a:buClr>
              <a:buSzPct val="100000"/>
              <a:buNone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目前已经为数千名一线老师提供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长年一对一远程教学支持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（新手老师常规指导、一日流程、区域活动、集体教学活动、环境创设、阅读活动开展等），并取得了良好成果。</a:t>
            </a:r>
          </a:p>
        </p:txBody>
      </p:sp>
    </p:spTree>
    <p:extLst>
      <p:ext uri="{BB962C8B-B14F-4D97-AF65-F5344CB8AC3E}">
        <p14:creationId xmlns:p14="http://schemas.microsoft.com/office/powerpoint/2010/main" val="2049232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7925" y="1523082"/>
            <a:ext cx="10672709" cy="4412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>
                <a:srgbClr val="CB7E2C"/>
              </a:buClr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中幼按照卫生部和教育部印发的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托儿所幼儿园卫生保健工作规范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幼儿园工作规程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的要求，</a:t>
            </a:r>
            <a:r>
              <a:rPr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与国内专业的健康科普机构</a:t>
            </a:r>
            <a:r>
              <a:rPr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家庭医生</a:t>
            </a:r>
            <a:r>
              <a:rPr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的儿科医生专家团队达成了紧密合作。</a:t>
            </a:r>
            <a:endParaRPr lang="en-US" altLang="zh-CN" sz="24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200000"/>
              </a:lnSpc>
              <a:buClr>
                <a:srgbClr val="CB7E2C"/>
              </a:buClr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方便实用的晨检工具，建立有效的防护屏障，自动记录晨检数据，有效监控晨检过程，配套专业的疾病预防方案与幼儿健康指导内容，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为幼儿园提供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幼儿晨午检管理、幼儿健康档案、幼儿健康指导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三位一体的解方案。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5D790FF-DC85-4744-9FF0-E1EAEDEA036A}"/>
              </a:ext>
            </a:extLst>
          </p:cNvPr>
          <p:cNvSpPr txBox="1">
            <a:spLocks/>
          </p:cNvSpPr>
          <p:nvPr/>
        </p:nvSpPr>
        <p:spPr>
          <a:xfrm>
            <a:off x="1047925" y="521403"/>
            <a:ext cx="10429973" cy="811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solidFill>
                  <a:srgbClr val="AE2C2E"/>
                </a:solidFill>
                <a:latin typeface="微软雅黑" pitchFamily="34" charset="-122"/>
                <a:ea typeface="微软雅黑" pitchFamily="34" charset="-122"/>
              </a:rPr>
              <a:t>中幼与专业机构共同构建了完善的幼儿健康管理体系</a:t>
            </a:r>
          </a:p>
        </p:txBody>
      </p:sp>
      <p:sp>
        <p:nvSpPr>
          <p:cNvPr id="6" name="矩形 5"/>
          <p:cNvSpPr/>
          <p:nvPr/>
        </p:nvSpPr>
        <p:spPr>
          <a:xfrm>
            <a:off x="-6634" y="736016"/>
            <a:ext cx="933449" cy="440675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957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7924" y="1362136"/>
            <a:ext cx="10672709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我们是国家高新技术企业，获得了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两次国家科技部立项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，在幼儿园信息化领域处于国内领先，为一线管理者、园长、老师提供了大量智能化的管理工具，已获得近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项幼儿园软件著作权。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5D790FF-DC85-4744-9FF0-E1EAEDEA036A}"/>
              </a:ext>
            </a:extLst>
          </p:cNvPr>
          <p:cNvSpPr txBox="1">
            <a:spLocks/>
          </p:cNvSpPr>
          <p:nvPr/>
        </p:nvSpPr>
        <p:spPr>
          <a:xfrm>
            <a:off x="1047924" y="550570"/>
            <a:ext cx="10133881" cy="811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b="1" dirty="0">
                <a:solidFill>
                  <a:srgbClr val="AE2C2E"/>
                </a:solidFill>
                <a:latin typeface="微软雅黑" pitchFamily="34" charset="-122"/>
                <a:ea typeface="微软雅黑" pitchFamily="34" charset="-122"/>
              </a:rPr>
              <a:t>中幼在学前教育信息化领域取得了出色成绩</a:t>
            </a:r>
          </a:p>
        </p:txBody>
      </p:sp>
      <p:sp>
        <p:nvSpPr>
          <p:cNvPr id="6" name="矩形 5"/>
          <p:cNvSpPr/>
          <p:nvPr/>
        </p:nvSpPr>
        <p:spPr>
          <a:xfrm>
            <a:off x="-6634" y="736016"/>
            <a:ext cx="933449" cy="440675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516C0C0-D67D-4DCB-98E2-FA6E4556B74D}"/>
              </a:ext>
            </a:extLst>
          </p:cNvPr>
          <p:cNvSpPr txBox="1">
            <a:spLocks/>
          </p:cNvSpPr>
          <p:nvPr/>
        </p:nvSpPr>
        <p:spPr>
          <a:xfrm>
            <a:off x="1047924" y="3143067"/>
            <a:ext cx="4255596" cy="328467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CB7E2C"/>
              </a:buClr>
              <a:buSzPct val="100000"/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幼儿园智能安全巡检系统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CB7E2C"/>
              </a:buClr>
              <a:buSzPct val="100000"/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家园沟通平台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CB7E2C"/>
              </a:buClr>
              <a:buSzPct val="100000"/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幼儿成长评估辅助工具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CB7E2C"/>
              </a:buClr>
              <a:buSzPct val="100000"/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一日流程在线学习平台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CB7E2C"/>
              </a:buClr>
              <a:buSzPct val="100000"/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幼师网络学习课堂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CB7E2C"/>
              </a:buClr>
              <a:buSzPct val="100000"/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幼儿多媒体数字图书馆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1BAAC20-419E-478D-9A77-36EF40B6BCB6}"/>
              </a:ext>
            </a:extLst>
          </p:cNvPr>
          <p:cNvSpPr txBox="1">
            <a:spLocks/>
          </p:cNvSpPr>
          <p:nvPr/>
        </p:nvSpPr>
        <p:spPr>
          <a:xfrm>
            <a:off x="5537627" y="3143067"/>
            <a:ext cx="5165641" cy="328467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CB7E2C"/>
              </a:buClr>
              <a:buSzPct val="100000"/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幼儿园智能幼儿健康管理系统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CB7E2C"/>
              </a:buClr>
              <a:buSzPct val="100000"/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幼儿老师教学评估系统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CB7E2C"/>
              </a:buClr>
              <a:buSzPct val="100000"/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幼儿成长评估辅助工具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CB7E2C"/>
              </a:buClr>
              <a:buSzPct val="100000"/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幼儿电子成长档案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CB7E2C"/>
              </a:buClr>
              <a:buSzPct val="100000"/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智能图书管理系统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CB7E2C"/>
              </a:buClr>
              <a:buSzPct val="100000"/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。。。</a:t>
            </a:r>
          </a:p>
        </p:txBody>
      </p:sp>
    </p:spTree>
    <p:extLst>
      <p:ext uri="{BB962C8B-B14F-4D97-AF65-F5344CB8AC3E}">
        <p14:creationId xmlns:p14="http://schemas.microsoft.com/office/powerpoint/2010/main" val="2162997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35D790FF-DC85-4744-9FF0-E1EAEDEA036A}"/>
              </a:ext>
            </a:extLst>
          </p:cNvPr>
          <p:cNvSpPr txBox="1">
            <a:spLocks/>
          </p:cNvSpPr>
          <p:nvPr/>
        </p:nvSpPr>
        <p:spPr>
          <a:xfrm>
            <a:off x="1047924" y="550570"/>
            <a:ext cx="10133881" cy="811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b="1" dirty="0">
                <a:solidFill>
                  <a:srgbClr val="AE2C2E"/>
                </a:solidFill>
                <a:latin typeface="微软雅黑" pitchFamily="34" charset="-122"/>
                <a:ea typeface="微软雅黑" pitchFamily="34" charset="-122"/>
              </a:rPr>
              <a:t>中幼拥有丰富的线上、线下服务经验</a:t>
            </a:r>
          </a:p>
        </p:txBody>
      </p:sp>
      <p:sp>
        <p:nvSpPr>
          <p:cNvPr id="6" name="矩形 5"/>
          <p:cNvSpPr/>
          <p:nvPr/>
        </p:nvSpPr>
        <p:spPr>
          <a:xfrm>
            <a:off x="-6634" y="736016"/>
            <a:ext cx="933449" cy="440675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66EB55D-1380-4241-8C61-28E84BB491F4}"/>
              </a:ext>
            </a:extLst>
          </p:cNvPr>
          <p:cNvSpPr txBox="1">
            <a:spLocks/>
          </p:cNvSpPr>
          <p:nvPr/>
        </p:nvSpPr>
        <p:spPr>
          <a:xfrm>
            <a:off x="1123426" y="1758513"/>
            <a:ext cx="10049900" cy="4306728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CB7E2C"/>
              </a:buClr>
              <a:buSzPct val="100000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目前线下培训过的老师超过了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万人次。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CB7E2C"/>
              </a:buClr>
              <a:buSzPct val="100000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每年为数百家幼儿园提供入园指导服务。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CB7E2C"/>
              </a:buClr>
              <a:buSzPct val="100000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每年组织的学术交流参观活动近百次。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CB7E2C"/>
              </a:buClr>
              <a:buSzPct val="100000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每周组织专业老师为服务的园所提供线上培训服务。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CB7E2C"/>
              </a:buClr>
              <a:buSzPct val="100000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可以提供远程助教支持，进而达到为一线老师提供一对一服务的目标。</a:t>
            </a:r>
          </a:p>
        </p:txBody>
      </p:sp>
    </p:spTree>
    <p:extLst>
      <p:ext uri="{BB962C8B-B14F-4D97-AF65-F5344CB8AC3E}">
        <p14:creationId xmlns:p14="http://schemas.microsoft.com/office/powerpoint/2010/main" val="1062238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7D50535-A7C2-4717-9429-48814447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89" y="1721917"/>
            <a:ext cx="5214559" cy="2937169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947FB8C3-F9A4-4B02-9CE7-B67F91D9777D}"/>
              </a:ext>
            </a:extLst>
          </p:cNvPr>
          <p:cNvSpPr txBox="1">
            <a:spLocks/>
          </p:cNvSpPr>
          <p:nvPr/>
        </p:nvSpPr>
        <p:spPr>
          <a:xfrm>
            <a:off x="1047925" y="550570"/>
            <a:ext cx="7374622" cy="811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b="1" dirty="0">
                <a:solidFill>
                  <a:srgbClr val="AE2C2E"/>
                </a:solidFill>
                <a:latin typeface="微软雅黑" pitchFamily="34" charset="-122"/>
                <a:ea typeface="微软雅黑" pitchFamily="34" charset="-122"/>
              </a:rPr>
              <a:t>专家指导与政府培训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5A5A45C-DC03-40B4-82F6-3AD9FD418397}"/>
              </a:ext>
            </a:extLst>
          </p:cNvPr>
          <p:cNvSpPr/>
          <p:nvPr/>
        </p:nvSpPr>
        <p:spPr>
          <a:xfrm>
            <a:off x="-6634" y="736016"/>
            <a:ext cx="933449" cy="440675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236FD62-AA53-4E25-8525-6D3B8C25F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369" y="1721917"/>
            <a:ext cx="5617880" cy="299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A2F0B80-C7E5-49FA-B86F-42AAF7A793AC}"/>
              </a:ext>
            </a:extLst>
          </p:cNvPr>
          <p:cNvSpPr txBox="1">
            <a:spLocks/>
          </p:cNvSpPr>
          <p:nvPr/>
        </p:nvSpPr>
        <p:spPr>
          <a:xfrm>
            <a:off x="1096270" y="2023749"/>
            <a:ext cx="9999459" cy="4306728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CB7E2C"/>
              </a:buClr>
              <a:buSzPct val="100000"/>
              <a:buNone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日中共中央、国务院《关于学前教育深化改革规范发展的若干意见》强调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：到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2020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年，全国学前三年毛入园率达到</a:t>
            </a:r>
            <a:r>
              <a:rPr lang="en-US" altLang="zh-CN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85%</a:t>
            </a:r>
            <a:r>
              <a:rPr lang="zh-CN" altLang="en-US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普惠性幼儿园覆盖率（公办园和普惠性民办园在园幼儿占比）达到</a:t>
            </a:r>
            <a:r>
              <a:rPr lang="en-US" altLang="zh-CN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80%</a:t>
            </a:r>
            <a:r>
              <a:rPr lang="zh-CN" altLang="en-US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。广覆盖、保基本、有质量的学前教育公共服务体系基本建成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0" indent="0">
              <a:lnSpc>
                <a:spcPct val="150000"/>
              </a:lnSpc>
              <a:buClr>
                <a:srgbClr val="CB7E2C"/>
              </a:buClr>
              <a:buSzPct val="100000"/>
              <a:buNone/>
            </a:pP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2153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E19300-C4F6-47D7-97AB-691CE2F3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38" y="1868139"/>
            <a:ext cx="4681572" cy="3095648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CF75EC9-4848-4F06-AC4F-F1CCE01EC5D5}"/>
              </a:ext>
            </a:extLst>
          </p:cNvPr>
          <p:cNvSpPr txBox="1">
            <a:spLocks/>
          </p:cNvSpPr>
          <p:nvPr/>
        </p:nvSpPr>
        <p:spPr>
          <a:xfrm>
            <a:off x="1047925" y="550570"/>
            <a:ext cx="7374622" cy="811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b="1" dirty="0">
                <a:solidFill>
                  <a:srgbClr val="AE2C2E"/>
                </a:solidFill>
                <a:latin typeface="微软雅黑" pitchFamily="34" charset="-122"/>
                <a:ea typeface="微软雅黑" pitchFamily="34" charset="-122"/>
              </a:rPr>
              <a:t>高校学习考察交流与培训交流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3E88004-3046-4F30-B12C-48495A07413C}"/>
              </a:ext>
            </a:extLst>
          </p:cNvPr>
          <p:cNvSpPr/>
          <p:nvPr/>
        </p:nvSpPr>
        <p:spPr>
          <a:xfrm>
            <a:off x="-6634" y="736016"/>
            <a:ext cx="933449" cy="440675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FB79B4-A71C-4172-ABB2-D34C6B70E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162" y="1868139"/>
            <a:ext cx="5349398" cy="312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42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3752E1-DDD2-4588-967D-06572D936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291" y="1872674"/>
            <a:ext cx="5166984" cy="3705252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E60D652E-07F6-41C8-A682-6CD2EE262AD4}"/>
              </a:ext>
            </a:extLst>
          </p:cNvPr>
          <p:cNvSpPr txBox="1">
            <a:spLocks/>
          </p:cNvSpPr>
          <p:nvPr/>
        </p:nvSpPr>
        <p:spPr>
          <a:xfrm>
            <a:off x="1047925" y="550570"/>
            <a:ext cx="7374622" cy="811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b="1" dirty="0">
                <a:solidFill>
                  <a:srgbClr val="AE2C2E"/>
                </a:solidFill>
                <a:latin typeface="微软雅黑" pitchFamily="34" charset="-122"/>
                <a:ea typeface="微软雅黑" pitchFamily="34" charset="-122"/>
              </a:rPr>
              <a:t>师资认证与教研交流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D00659-2931-4A20-A9CB-9F1D16ECFCE5}"/>
              </a:ext>
            </a:extLst>
          </p:cNvPr>
          <p:cNvSpPr/>
          <p:nvPr/>
        </p:nvSpPr>
        <p:spPr>
          <a:xfrm>
            <a:off x="-6634" y="736016"/>
            <a:ext cx="933449" cy="440675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69B93F-6AF8-44F8-A810-94594DE92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15" y="1872674"/>
            <a:ext cx="4925345" cy="36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88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60D652E-07F6-41C8-A682-6CD2EE262AD4}"/>
              </a:ext>
            </a:extLst>
          </p:cNvPr>
          <p:cNvSpPr txBox="1">
            <a:spLocks/>
          </p:cNvSpPr>
          <p:nvPr/>
        </p:nvSpPr>
        <p:spPr>
          <a:xfrm>
            <a:off x="1074050" y="468508"/>
            <a:ext cx="8655577" cy="811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b="1" dirty="0">
                <a:solidFill>
                  <a:srgbClr val="AE2C2E"/>
                </a:solidFill>
                <a:latin typeface="微软雅黑" pitchFamily="34" charset="-122"/>
                <a:ea typeface="微软雅黑" pitchFamily="34" charset="-122"/>
              </a:rPr>
              <a:t>信息化系统部分展示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D00659-2931-4A20-A9CB-9F1D16ECFCE5}"/>
              </a:ext>
            </a:extLst>
          </p:cNvPr>
          <p:cNvSpPr/>
          <p:nvPr/>
        </p:nvSpPr>
        <p:spPr>
          <a:xfrm>
            <a:off x="-6634" y="736016"/>
            <a:ext cx="933449" cy="440675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7704BF-3CCF-4F6D-B975-63DF75E39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118627"/>
            <a:ext cx="4166804" cy="232118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F70965B-FB6B-4453-8DD4-E7F9288A1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5682"/>
            <a:ext cx="4166804" cy="246430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834157-67B8-4E91-AE8F-A6A4CB1A5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88" y="1438548"/>
            <a:ext cx="4518027" cy="527103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4C355C5-10E7-4C8D-9EAC-FA3C02A5C688}"/>
              </a:ext>
            </a:extLst>
          </p:cNvPr>
          <p:cNvSpPr/>
          <p:nvPr/>
        </p:nvSpPr>
        <p:spPr>
          <a:xfrm>
            <a:off x="10413704" y="1578782"/>
            <a:ext cx="41330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健康数据无线采集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19C7BA9-FA14-40B6-A6EA-B6CBDA2365D4}"/>
              </a:ext>
            </a:extLst>
          </p:cNvPr>
          <p:cNvSpPr/>
          <p:nvPr/>
        </p:nvSpPr>
        <p:spPr>
          <a:xfrm>
            <a:off x="5215559" y="2779616"/>
            <a:ext cx="3725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幼儿园智能运营管理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D9225B3-A0E0-4816-A78B-7261871D165B}"/>
              </a:ext>
            </a:extLst>
          </p:cNvPr>
          <p:cNvSpPr/>
          <p:nvPr/>
        </p:nvSpPr>
        <p:spPr>
          <a:xfrm>
            <a:off x="10469458" y="4248166"/>
            <a:ext cx="301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多媒体智慧图书馆</a:t>
            </a:r>
          </a:p>
        </p:txBody>
      </p:sp>
    </p:spTree>
    <p:extLst>
      <p:ext uri="{BB962C8B-B14F-4D97-AF65-F5344CB8AC3E}">
        <p14:creationId xmlns:p14="http://schemas.microsoft.com/office/powerpoint/2010/main" val="888120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60D652E-07F6-41C8-A682-6CD2EE262AD4}"/>
              </a:ext>
            </a:extLst>
          </p:cNvPr>
          <p:cNvSpPr txBox="1">
            <a:spLocks/>
          </p:cNvSpPr>
          <p:nvPr/>
        </p:nvSpPr>
        <p:spPr>
          <a:xfrm>
            <a:off x="1074050" y="468508"/>
            <a:ext cx="9489675" cy="811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b="1" dirty="0">
                <a:solidFill>
                  <a:srgbClr val="AE2C2E"/>
                </a:solidFill>
                <a:latin typeface="微软雅黑" pitchFamily="34" charset="-122"/>
                <a:ea typeface="微软雅黑" pitchFamily="34" charset="-122"/>
              </a:rPr>
              <a:t>部分合作省一级示范园与优质民办园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D00659-2931-4A20-A9CB-9F1D16ECFCE5}"/>
              </a:ext>
            </a:extLst>
          </p:cNvPr>
          <p:cNvSpPr/>
          <p:nvPr/>
        </p:nvSpPr>
        <p:spPr>
          <a:xfrm>
            <a:off x="-6634" y="736016"/>
            <a:ext cx="933449" cy="440675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76DFC4A-27CE-4C98-B474-B3C0250C95DB}"/>
              </a:ext>
            </a:extLst>
          </p:cNvPr>
          <p:cNvSpPr/>
          <p:nvPr/>
        </p:nvSpPr>
        <p:spPr>
          <a:xfrm>
            <a:off x="8255184" y="1383679"/>
            <a:ext cx="3296455" cy="4689949"/>
          </a:xfrm>
          <a:prstGeom prst="rect">
            <a:avLst/>
          </a:prstGeom>
          <a:solidFill>
            <a:srgbClr val="016738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9A5584-B662-4F4B-B009-DEAF11A7E92D}"/>
              </a:ext>
            </a:extLst>
          </p:cNvPr>
          <p:cNvSpPr/>
          <p:nvPr/>
        </p:nvSpPr>
        <p:spPr>
          <a:xfrm>
            <a:off x="4549861" y="1383680"/>
            <a:ext cx="3543883" cy="4689949"/>
          </a:xfrm>
          <a:prstGeom prst="rect">
            <a:avLst/>
          </a:prstGeom>
          <a:solidFill>
            <a:srgbClr val="176C9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A555262-BB8D-4BCF-A9A4-D2388BC06C22}"/>
              </a:ext>
            </a:extLst>
          </p:cNvPr>
          <p:cNvSpPr/>
          <p:nvPr/>
        </p:nvSpPr>
        <p:spPr>
          <a:xfrm>
            <a:off x="658845" y="1399088"/>
            <a:ext cx="3729576" cy="4689949"/>
          </a:xfrm>
          <a:prstGeom prst="rect">
            <a:avLst/>
          </a:prstGeom>
          <a:solidFill>
            <a:srgbClr val="AE2C2E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970F75A-F171-40FD-A1BC-33259EAD0A56}"/>
              </a:ext>
            </a:extLst>
          </p:cNvPr>
          <p:cNvSpPr txBox="1">
            <a:spLocks/>
          </p:cNvSpPr>
          <p:nvPr/>
        </p:nvSpPr>
        <p:spPr>
          <a:xfrm>
            <a:off x="8564615" y="1543394"/>
            <a:ext cx="3274642" cy="4530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广东省委机关幼儿园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广东省公安厅幼儿园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太原市育英幼儿园 </a:t>
            </a:r>
          </a:p>
          <a:p>
            <a:pPr marL="228600" marR="0" lvl="0" indent="-2286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东莞市创思教育集团</a:t>
            </a:r>
            <a:endParaRPr lang="en-US" altLang="zh-CN" sz="16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天津市第八幼儿园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>
              <a:lnSpc>
                <a:spcPts val="2600"/>
              </a:lnSpc>
              <a:defRPr/>
            </a:pP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内蒙古乌审旗第三幼儿园</a:t>
            </a:r>
            <a:endParaRPr lang="en-US" altLang="zh-CN" sz="16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  <a:defRPr/>
            </a:pP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重庆布兰德国际幼儿园</a:t>
            </a:r>
            <a:endParaRPr lang="en-US" altLang="zh-CN" sz="16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  <a:defRPr/>
            </a:pP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三亚东方明珠幼儿园</a:t>
            </a:r>
          </a:p>
          <a:p>
            <a:pPr marL="228600" marR="0" lvl="0" indent="-2286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北京英才教育机构</a:t>
            </a:r>
          </a:p>
          <a:p>
            <a:pPr lvl="0">
              <a:lnSpc>
                <a:spcPts val="2600"/>
              </a:lnSpc>
              <a:defRPr/>
            </a:pP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哈尔滨英妙国际幼儿园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F357EDE4-E8A9-4775-9530-657CFB1DB547}"/>
              </a:ext>
            </a:extLst>
          </p:cNvPr>
          <p:cNvSpPr txBox="1">
            <a:spLocks/>
          </p:cNvSpPr>
          <p:nvPr/>
        </p:nvSpPr>
        <p:spPr>
          <a:xfrm>
            <a:off x="4849303" y="1543394"/>
            <a:ext cx="3244441" cy="45420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广东省育才一院</a:t>
            </a:r>
            <a:endParaRPr lang="en-US" altLang="zh-CN" sz="16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广东省育才二院</a:t>
            </a:r>
            <a:endParaRPr lang="en-US" altLang="zh-CN" sz="16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广州市协和幼儿园</a:t>
            </a:r>
            <a:endParaRPr lang="en-US" altLang="zh-CN" sz="16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暨南大学附属幼儿园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>
              <a:lnSpc>
                <a:spcPts val="2200"/>
              </a:lnSpc>
              <a:defRPr/>
            </a:pP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中山大学附属外国语幼儿园</a:t>
            </a:r>
            <a:endParaRPr lang="en-US" altLang="zh-CN" sz="1600" dirty="0">
              <a:solidFill>
                <a:prstClr val="black">
                  <a:lumMod val="95000"/>
                  <a:lumOff val="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200"/>
              </a:lnSpc>
              <a:defRPr/>
            </a:pP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华南理工大学附属幼儿园</a:t>
            </a:r>
            <a:endParaRPr lang="en-US" altLang="zh-CN" sz="1600" dirty="0">
              <a:solidFill>
                <a:prstClr val="black">
                  <a:lumMod val="95000"/>
                  <a:lumOff val="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200"/>
              </a:lnSpc>
              <a:defRPr/>
            </a:pP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华南师范大学附属幼儿园</a:t>
            </a:r>
            <a:endParaRPr lang="en-US" altLang="zh-CN" sz="1600" dirty="0">
              <a:solidFill>
                <a:prstClr val="black">
                  <a:lumMod val="95000"/>
                  <a:lumOff val="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广东省汕头市机关幼儿园</a:t>
            </a:r>
          </a:p>
          <a:p>
            <a:pPr marL="228600" marR="0" lvl="0" indent="-22860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湖北省麻城市幼儿园</a:t>
            </a:r>
          </a:p>
          <a:p>
            <a:pPr marL="228600" marR="0" lvl="0" indent="-22860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山东省章丘市实验幼儿园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lnSpc>
                <a:spcPts val="2200"/>
              </a:lnSpc>
              <a:defRPr/>
            </a:pP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深圳前海帝梵国际幼儿园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735204A7-B8FD-4D36-AE1D-F89EDAD01B6A}"/>
              </a:ext>
            </a:extLst>
          </p:cNvPr>
          <p:cNvSpPr txBox="1">
            <a:spLocks/>
          </p:cNvSpPr>
          <p:nvPr/>
        </p:nvSpPr>
        <p:spPr>
          <a:xfrm>
            <a:off x="824602" y="1575981"/>
            <a:ext cx="3553830" cy="46012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北京人民大学幼儿园</a:t>
            </a:r>
          </a:p>
          <a:p>
            <a:pPr marL="228600" marR="0" lvl="0" indent="-2286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华中师范大学附属幼儿园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lnSpc>
                <a:spcPts val="2600"/>
              </a:lnSpc>
              <a:defRPr/>
            </a:pP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浙江省级机关北山幼儿园</a:t>
            </a:r>
            <a:endParaRPr lang="en-US" altLang="zh-CN" sz="16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ts val="2600"/>
              </a:lnSpc>
              <a:defRPr/>
            </a:pP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上海市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长宁区实验幼儿园</a:t>
            </a:r>
          </a:p>
          <a:p>
            <a:pPr marL="228600" marR="0" lvl="0" indent="-2286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山东省莱芜市机关幼儿园园</a:t>
            </a:r>
          </a:p>
          <a:p>
            <a:pPr marL="228600" marR="0" lvl="0" indent="-2286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河北省石家庄第二幼儿园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济南大学附属幼儿园</a:t>
            </a:r>
          </a:p>
          <a:p>
            <a:pPr marL="228600" marR="0" lvl="0" indent="-2286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江西省广播电视艺术幼儿园</a:t>
            </a:r>
          </a:p>
          <a:p>
            <a:pPr marL="228600" marR="0" lvl="0" indent="-2286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广西省南宁第四、第五幼儿园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lnSpc>
                <a:spcPts val="2600"/>
              </a:lnSpc>
              <a:defRPr/>
            </a:pP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陕西省西安培尔森幼儿园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692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88666" y="1176392"/>
            <a:ext cx="8199956" cy="1728134"/>
          </a:xfrm>
          <a:prstGeom prst="rect">
            <a:avLst/>
          </a:prstGeom>
          <a:solidFill>
            <a:srgbClr val="AE2C2E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9421" y="1176391"/>
            <a:ext cx="1839245" cy="1728135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管理者</a:t>
            </a:r>
          </a:p>
        </p:txBody>
      </p:sp>
      <p:sp>
        <p:nvSpPr>
          <p:cNvPr id="8" name="文本框 3"/>
          <p:cNvSpPr txBox="1"/>
          <p:nvPr/>
        </p:nvSpPr>
        <p:spPr>
          <a:xfrm>
            <a:off x="3107466" y="1185152"/>
            <a:ext cx="766779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、专业的管理与教研团队，对国家政策深入研究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、积累了数百所优秀幼儿园一线管理经验，拥有完善的管理体系策略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、拥有技术积累，构建了幼儿园运营支撑管理系统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4</a:t>
            </a: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、拥有专业教研团队与高校专家资源，为一线幼儿园提供专业服务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888666" y="2996634"/>
            <a:ext cx="8199956" cy="1702966"/>
          </a:xfrm>
          <a:prstGeom prst="rect">
            <a:avLst/>
          </a:prstGeom>
          <a:solidFill>
            <a:srgbClr val="016738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49421" y="2996634"/>
            <a:ext cx="1839245" cy="1702966"/>
          </a:xfrm>
          <a:prstGeom prst="rect">
            <a:avLst/>
          </a:prstGeom>
          <a:solidFill>
            <a:srgbClr val="016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老师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3">
            <a:extLst>
              <a:ext uri="{FF2B5EF4-FFF2-40B4-BE49-F238E27FC236}">
                <a16:creationId xmlns:a16="http://schemas.microsoft.com/office/drawing/2014/main" id="{6CFCF5AC-744B-4997-A9A6-A31B8283EB52}"/>
              </a:ext>
            </a:extLst>
          </p:cNvPr>
          <p:cNvSpPr txBox="1"/>
          <p:nvPr/>
        </p:nvSpPr>
        <p:spPr>
          <a:xfrm>
            <a:off x="3107465" y="2994197"/>
            <a:ext cx="8130029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、解读教学评估要求与建立园本教学常规标准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、教学常规指导策略（新手老师、区域活动、集体教学、环境创设等）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、配套智能辅助工具与内容支持（网络课堂、数字图书馆、师资培训课件等）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4</a:t>
            </a: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、老师培训学习与服务支持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820E856E-F865-4850-AD7E-ECE273A96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21" y="82193"/>
            <a:ext cx="8404301" cy="1094198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rgbClr val="AE2C2E"/>
                </a:solidFill>
                <a:latin typeface="微软雅黑" pitchFamily="34" charset="-122"/>
                <a:ea typeface="微软雅黑" pitchFamily="34" charset="-122"/>
              </a:rPr>
              <a:t>中幼已有成果基础总结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F858F6F-6B2A-49B6-8F0D-F19A5D7CA099}"/>
              </a:ext>
            </a:extLst>
          </p:cNvPr>
          <p:cNvSpPr/>
          <p:nvPr/>
        </p:nvSpPr>
        <p:spPr>
          <a:xfrm>
            <a:off x="0" y="345598"/>
            <a:ext cx="933449" cy="440675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2B6B0-C202-4CA4-B852-C173B248E9A6}"/>
              </a:ext>
            </a:extLst>
          </p:cNvPr>
          <p:cNvSpPr/>
          <p:nvPr/>
        </p:nvSpPr>
        <p:spPr>
          <a:xfrm>
            <a:off x="2888666" y="4789271"/>
            <a:ext cx="8199956" cy="1912689"/>
          </a:xfrm>
          <a:prstGeom prst="rect">
            <a:avLst/>
          </a:prstGeom>
          <a:solidFill>
            <a:srgbClr val="176C9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BD7929D-EBB0-4D0A-A5A7-4BAEF56A33E6}"/>
              </a:ext>
            </a:extLst>
          </p:cNvPr>
          <p:cNvSpPr/>
          <p:nvPr/>
        </p:nvSpPr>
        <p:spPr>
          <a:xfrm>
            <a:off x="1049421" y="4789272"/>
            <a:ext cx="1839245" cy="1912688"/>
          </a:xfrm>
          <a:prstGeom prst="rect">
            <a:avLst/>
          </a:prstGeom>
          <a:solidFill>
            <a:srgbClr val="176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保健医生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与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保育员</a:t>
            </a:r>
          </a:p>
        </p:txBody>
      </p:sp>
      <p:sp>
        <p:nvSpPr>
          <p:cNvPr id="19" name="文本框 3">
            <a:extLst>
              <a:ext uri="{FF2B5EF4-FFF2-40B4-BE49-F238E27FC236}">
                <a16:creationId xmlns:a16="http://schemas.microsoft.com/office/drawing/2014/main" id="{FEB345F9-B06C-4454-A8B7-9AFAFE207305}"/>
              </a:ext>
            </a:extLst>
          </p:cNvPr>
          <p:cNvSpPr txBox="1"/>
          <p:nvPr/>
        </p:nvSpPr>
        <p:spPr>
          <a:xfrm>
            <a:off x="3107466" y="4892913"/>
            <a:ext cx="8130028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、众多优秀幼儿园的一日生活常规标准经验积累，并形成体系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、提供生活常规和流行疾病预防管理指导策略，指导保健医生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、配套了智能健康数据采集硬件与数据分析软件，实现智能幼儿健康管理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4</a:t>
            </a: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、与幼儿健康科普专业机构合作，提供个性化的幼儿健康内容指导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8735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35D790FF-DC85-4744-9FF0-E1EAEDEA036A}"/>
              </a:ext>
            </a:extLst>
          </p:cNvPr>
          <p:cNvSpPr txBox="1">
            <a:spLocks/>
          </p:cNvSpPr>
          <p:nvPr/>
        </p:nvSpPr>
        <p:spPr>
          <a:xfrm>
            <a:off x="1047925" y="550570"/>
            <a:ext cx="7374622" cy="811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AE2C2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平台建设的意义价值</a:t>
            </a:r>
          </a:p>
        </p:txBody>
      </p:sp>
      <p:sp>
        <p:nvSpPr>
          <p:cNvPr id="6" name="矩形 5"/>
          <p:cNvSpPr/>
          <p:nvPr/>
        </p:nvSpPr>
        <p:spPr>
          <a:xfrm>
            <a:off x="-6634" y="736016"/>
            <a:ext cx="933449" cy="440675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95431" y="1664751"/>
            <a:ext cx="9219501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区域学前教育公共服务支撑平台的建设，意味着为一线人员提供了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政策</a:t>
            </a:r>
            <a:r>
              <a:rPr lang="en-US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-&gt;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实施方法</a:t>
            </a:r>
            <a:r>
              <a:rPr lang="en-US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-&gt;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辅助工具</a:t>
            </a:r>
            <a:r>
              <a:rPr lang="en-US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-&gt;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配套服务的一体化支持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，解决一线人员普遍存在的“不懂要求、不知道如何做、没有专业工具与资源、缺乏第三方支持”的问题，将极大减轻一线人员的工作压力，进而为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达到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若干意见》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提到的“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广覆盖、保基本、有质量的学前教育公共服务体系基本建成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”这一目标，提供坚实的保障。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758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614DCD-7D0E-46FD-8DA8-12740E503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541" y="1556268"/>
            <a:ext cx="8666527" cy="430672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CB7E2C"/>
              </a:buClr>
              <a:buSzPct val="100000"/>
              <a:buNone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当前普惠性民办幼儿园需要严格按国家政策制定收费标准，大部分民办幼儿园基于实际条件，</a:t>
            </a:r>
            <a:r>
              <a:rPr lang="zh-CN" altLang="en-US" sz="2400" b="1" dirty="0">
                <a:solidFill>
                  <a:srgbClr val="AE2C2E"/>
                </a:solidFill>
                <a:latin typeface="微软雅黑" pitchFamily="34" charset="-122"/>
                <a:ea typeface="微软雅黑" pitchFamily="34" charset="-122"/>
              </a:rPr>
              <a:t>工资待遇有限，难于聘请到优秀的园长和老师，老师的流动率偏高。</a:t>
            </a:r>
            <a:endParaRPr lang="en-US" altLang="zh-CN" sz="2400" b="1" dirty="0">
              <a:solidFill>
                <a:srgbClr val="AE2C2E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CB7E2C"/>
              </a:buClr>
              <a:buSzPct val="100000"/>
              <a:buNone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各级政府正在大力发展公办园，公办园的数量正在快速扩大，大量新建立的公办园也急需人手和第三方支持。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CB7E2C"/>
              </a:buClr>
              <a:buSzPct val="100000"/>
              <a:buNone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对于幼儿园的大部分一线人员来说，面临种种实际工作挑战。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6772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269156" y="1723478"/>
            <a:ext cx="8199956" cy="2690674"/>
          </a:xfrm>
          <a:prstGeom prst="rect">
            <a:avLst/>
          </a:prstGeom>
          <a:solidFill>
            <a:srgbClr val="AE2C2E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29911" y="1723477"/>
            <a:ext cx="1839245" cy="2690675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幼儿园</a:t>
            </a:r>
            <a:endParaRPr kumimoji="1" lang="en-US" altLang="zh-CN" sz="2400" b="1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管理者</a:t>
            </a:r>
          </a:p>
        </p:txBody>
      </p:sp>
      <p:sp>
        <p:nvSpPr>
          <p:cNvPr id="8" name="文本框 3"/>
          <p:cNvSpPr txBox="1"/>
          <p:nvPr/>
        </p:nvSpPr>
        <p:spPr>
          <a:xfrm>
            <a:off x="3535236" y="2063712"/>
            <a:ext cx="7667795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、难以完全掌握相关国家政策与地方要求的所有重要细节要求。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、难以基于相关标准要求构建科学、系统的管控体系与执行策略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、缺乏专业的管理辅助工具来落地执行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4</a:t>
            </a:r>
            <a:r>
              <a:rPr lang="zh-CN" altLang="en-US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、执行中遇到问题，难于获得相应的专家资源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480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253114" y="1732308"/>
            <a:ext cx="8199956" cy="2621811"/>
          </a:xfrm>
          <a:prstGeom prst="rect">
            <a:avLst/>
          </a:prstGeom>
          <a:solidFill>
            <a:srgbClr val="016738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13869" y="1732308"/>
            <a:ext cx="1839245" cy="2621811"/>
          </a:xfrm>
          <a:prstGeom prst="rect">
            <a:avLst/>
          </a:prstGeom>
          <a:solidFill>
            <a:srgbClr val="016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幼儿园老师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3">
            <a:extLst>
              <a:ext uri="{FF2B5EF4-FFF2-40B4-BE49-F238E27FC236}">
                <a16:creationId xmlns:a16="http://schemas.microsoft.com/office/drawing/2014/main" id="{6CFCF5AC-744B-4997-A9A6-A31B8283EB52}"/>
              </a:ext>
            </a:extLst>
          </p:cNvPr>
          <p:cNvSpPr txBox="1"/>
          <p:nvPr/>
        </p:nvSpPr>
        <p:spPr>
          <a:xfrm>
            <a:off x="3355059" y="2100904"/>
            <a:ext cx="8098011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、幼儿教育涉及到众多领域，老师很难对所有领域有好的认知。</a:t>
            </a:r>
            <a:endParaRPr lang="en-US" altLang="zh-CN" sz="20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、教研负责人缺乏教学评估指导策略方案，推动园本教研水平提升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、教研负责人缺乏专业的辅助工具来协助日常工作开展</a:t>
            </a:r>
            <a:endParaRPr lang="en-US" altLang="zh-CN" sz="20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4</a:t>
            </a:r>
            <a:r>
              <a:rPr lang="zh-CN" altLang="en-US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、缺乏基础技能培训课件、图书、音乐、图片等各类基础资源的支持</a:t>
            </a:r>
          </a:p>
        </p:txBody>
      </p:sp>
    </p:spTree>
    <p:extLst>
      <p:ext uri="{BB962C8B-B14F-4D97-AF65-F5344CB8AC3E}">
        <p14:creationId xmlns:p14="http://schemas.microsoft.com/office/powerpoint/2010/main" val="314384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148841" y="1820100"/>
            <a:ext cx="8199956" cy="2687735"/>
          </a:xfrm>
          <a:prstGeom prst="rect">
            <a:avLst/>
          </a:prstGeom>
          <a:solidFill>
            <a:srgbClr val="176C9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09596" y="1820101"/>
            <a:ext cx="1839245" cy="2687734"/>
          </a:xfrm>
          <a:prstGeom prst="rect">
            <a:avLst/>
          </a:prstGeom>
          <a:solidFill>
            <a:srgbClr val="176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保健医生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与保育员</a:t>
            </a:r>
          </a:p>
        </p:txBody>
      </p:sp>
      <p:sp>
        <p:nvSpPr>
          <p:cNvPr id="15" name="文本框 3">
            <a:extLst>
              <a:ext uri="{FF2B5EF4-FFF2-40B4-BE49-F238E27FC236}">
                <a16:creationId xmlns:a16="http://schemas.microsoft.com/office/drawing/2014/main" id="{C775B07A-3C02-4BCA-8CB9-6AABEC66B5DA}"/>
              </a:ext>
            </a:extLst>
          </p:cNvPr>
          <p:cNvSpPr txBox="1"/>
          <p:nvPr/>
        </p:nvSpPr>
        <p:spPr>
          <a:xfrm>
            <a:off x="3258807" y="2150467"/>
            <a:ext cx="7784650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、常规疾病预防工作标准细节多，难于清晰明了并熟悉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、缺乏对幼儿健康数据的完整了解与配套的疾病预防管理策略支撑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、缺乏高效的管理工具，保证健康管理各环节有效执行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4</a:t>
            </a:r>
            <a:r>
              <a:rPr lang="zh-CN" altLang="en-US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、难于获得专业的健康指导内容资源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0817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614DCD-7D0E-46FD-8DA8-12740E503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604" y="2037531"/>
            <a:ext cx="8666527" cy="430672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CB7E2C"/>
              </a:buClr>
              <a:buSzPct val="100000"/>
              <a:buNone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为了更好地达到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若干意见》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提到的“</a:t>
            </a:r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广覆盖、保基本、有质量的学前教育公共服务体系基本建成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”这一目标，需要相关部门建设配套的学前教育公共服务支撑平台，为一线幼儿园管理者与老师提供有效支持。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474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6FCDBB-BA96-4438-873F-CB10B56EF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188" y="784050"/>
            <a:ext cx="10589623" cy="974174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学前教育公共服务支撑平台涉及的</a:t>
            </a:r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的核心要素</a:t>
            </a:r>
          </a:p>
        </p:txBody>
      </p:sp>
      <p:sp>
        <p:nvSpPr>
          <p:cNvPr id="3" name="矩形 2"/>
          <p:cNvSpPr/>
          <p:nvPr/>
        </p:nvSpPr>
        <p:spPr>
          <a:xfrm>
            <a:off x="744114" y="2417822"/>
            <a:ext cx="2609717" cy="2609717"/>
          </a:xfrm>
          <a:prstGeom prst="rect">
            <a:avLst/>
          </a:prstGeom>
          <a:solidFill>
            <a:srgbClr val="A7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A72226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70533" y="2417822"/>
            <a:ext cx="2609717" cy="2609717"/>
          </a:xfrm>
          <a:prstGeom prst="rect">
            <a:avLst/>
          </a:prstGeom>
          <a:solidFill>
            <a:srgbClr val="176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A72226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96953" y="2417822"/>
            <a:ext cx="2609717" cy="2609717"/>
          </a:xfrm>
          <a:prstGeom prst="rect">
            <a:avLst/>
          </a:prstGeom>
          <a:solidFill>
            <a:srgbClr val="00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A72226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12083" y="2417822"/>
            <a:ext cx="2609717" cy="2609717"/>
          </a:xfrm>
          <a:prstGeom prst="rect">
            <a:avLst/>
          </a:prstGeom>
          <a:solidFill>
            <a:srgbClr val="AE8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A72226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3245" y="2610445"/>
            <a:ext cx="2391453" cy="2012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200000"/>
              </a:lnSpc>
            </a:pP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三大核心领域</a:t>
            </a:r>
            <a:endParaRPr lang="en-US" altLang="zh-CN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20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（管理、教育、保育）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200000"/>
              </a:lnSpc>
            </a:pP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标准体系梳理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6005" y="2777026"/>
            <a:ext cx="2329679" cy="145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200000"/>
              </a:lnSpc>
            </a:pP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基于标准体系的执行策略构建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89127" y="2769660"/>
            <a:ext cx="2025367" cy="145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200000"/>
              </a:lnSpc>
            </a:pP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辅助落地的</a:t>
            </a:r>
            <a:endParaRPr lang="en-US" altLang="zh-CN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200000"/>
              </a:lnSpc>
            </a:pP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智能工具提供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04257" y="2777026"/>
            <a:ext cx="2025367" cy="145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200000"/>
              </a:lnSpc>
            </a:pP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专业运营团队的服务支撑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32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88666" y="1320770"/>
            <a:ext cx="8199956" cy="1492268"/>
          </a:xfrm>
          <a:prstGeom prst="rect">
            <a:avLst/>
          </a:prstGeom>
          <a:solidFill>
            <a:srgbClr val="AE2C2E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9421" y="1320769"/>
            <a:ext cx="1839245" cy="1492269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共享</a:t>
            </a:r>
          </a:p>
        </p:txBody>
      </p:sp>
      <p:sp>
        <p:nvSpPr>
          <p:cNvPr id="8" name="文本框 3"/>
          <p:cNvSpPr txBox="1"/>
          <p:nvPr/>
        </p:nvSpPr>
        <p:spPr>
          <a:xfrm>
            <a:off x="3107465" y="1424411"/>
            <a:ext cx="7667795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宋体" panose="02010600030101010101" pitchFamily="2" charset="-122"/>
              </a:rPr>
              <a:t>将优质专家、优质内容、优质经验共享给到一线园长、老师、保育工作人员，从而为他们提供强有力的支持，弥补一线人员知识、经验方面的局限性。</a:t>
            </a:r>
          </a:p>
        </p:txBody>
      </p:sp>
      <p:sp>
        <p:nvSpPr>
          <p:cNvPr id="12" name="矩形 11"/>
          <p:cNvSpPr/>
          <p:nvPr/>
        </p:nvSpPr>
        <p:spPr>
          <a:xfrm>
            <a:off x="2888666" y="2996634"/>
            <a:ext cx="8199956" cy="1470535"/>
          </a:xfrm>
          <a:prstGeom prst="rect">
            <a:avLst/>
          </a:prstGeom>
          <a:solidFill>
            <a:srgbClr val="016738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49421" y="2996634"/>
            <a:ext cx="1839245" cy="1470535"/>
          </a:xfrm>
          <a:prstGeom prst="rect">
            <a:avLst/>
          </a:prstGeom>
          <a:solidFill>
            <a:srgbClr val="016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智能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3">
            <a:extLst>
              <a:ext uri="{FF2B5EF4-FFF2-40B4-BE49-F238E27FC236}">
                <a16:creationId xmlns:a16="http://schemas.microsoft.com/office/drawing/2014/main" id="{6CFCF5AC-744B-4997-A9A6-A31B8283EB52}"/>
              </a:ext>
            </a:extLst>
          </p:cNvPr>
          <p:cNvSpPr txBox="1"/>
          <p:nvPr/>
        </p:nvSpPr>
        <p:spPr>
          <a:xfrm>
            <a:off x="3107465" y="2994197"/>
            <a:ext cx="8130029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充分利用现代信息化技术、大数据分析、人工智能技术，进而为一线人员提供个性化、智能化的可落地执行方案与配套资源，大幅度一线人员的工作效率、降低工作难度。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820E856E-F865-4850-AD7E-ECE273A96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21" y="82193"/>
            <a:ext cx="8404301" cy="1094198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rgbClr val="AE2C2E"/>
                </a:solidFill>
                <a:latin typeface="微软雅黑" pitchFamily="34" charset="-122"/>
                <a:ea typeface="微软雅黑" pitchFamily="34" charset="-122"/>
              </a:rPr>
              <a:t>平台建设原则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F858F6F-6B2A-49B6-8F0D-F19A5D7CA099}"/>
              </a:ext>
            </a:extLst>
          </p:cNvPr>
          <p:cNvSpPr/>
          <p:nvPr/>
        </p:nvSpPr>
        <p:spPr>
          <a:xfrm>
            <a:off x="0" y="345598"/>
            <a:ext cx="933449" cy="440675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2B6B0-C202-4CA4-B852-C173B248E9A6}"/>
              </a:ext>
            </a:extLst>
          </p:cNvPr>
          <p:cNvSpPr/>
          <p:nvPr/>
        </p:nvSpPr>
        <p:spPr>
          <a:xfrm>
            <a:off x="2888666" y="4644894"/>
            <a:ext cx="8199956" cy="1651634"/>
          </a:xfrm>
          <a:prstGeom prst="rect">
            <a:avLst/>
          </a:prstGeom>
          <a:solidFill>
            <a:srgbClr val="176C9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BD7929D-EBB0-4D0A-A5A7-4BAEF56A33E6}"/>
              </a:ext>
            </a:extLst>
          </p:cNvPr>
          <p:cNvSpPr/>
          <p:nvPr/>
        </p:nvSpPr>
        <p:spPr>
          <a:xfrm>
            <a:off x="1049421" y="4644894"/>
            <a:ext cx="1839245" cy="1651633"/>
          </a:xfrm>
          <a:prstGeom prst="rect">
            <a:avLst/>
          </a:prstGeom>
          <a:solidFill>
            <a:srgbClr val="176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开放</a:t>
            </a:r>
          </a:p>
        </p:txBody>
      </p:sp>
      <p:sp>
        <p:nvSpPr>
          <p:cNvPr id="19" name="文本框 3">
            <a:extLst>
              <a:ext uri="{FF2B5EF4-FFF2-40B4-BE49-F238E27FC236}">
                <a16:creationId xmlns:a16="http://schemas.microsoft.com/office/drawing/2014/main" id="{FEB345F9-B06C-4454-A8B7-9AFAFE207305}"/>
              </a:ext>
            </a:extLst>
          </p:cNvPr>
          <p:cNvSpPr txBox="1"/>
          <p:nvPr/>
        </p:nvSpPr>
        <p:spPr>
          <a:xfrm>
            <a:off x="3107466" y="4748535"/>
            <a:ext cx="8130028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宋体" panose="02010600030101010101" pitchFamily="2" charset="-122"/>
              </a:rPr>
              <a:t>未来这一平台可以进一步发展成为基础性的学前教育支持平台，整体大量第三方优质资源入驻，并通过对幼儿园整体情况的了解，帮助第三方资源提供方与幼儿园实现精准对接。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6774059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1937</Words>
  <Application>Microsoft Office PowerPoint</Application>
  <PresentationFormat>宽屏</PresentationFormat>
  <Paragraphs>140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等线</vt:lpstr>
      <vt:lpstr>等线 Light</vt:lpstr>
      <vt:lpstr>微软雅黑</vt:lpstr>
      <vt:lpstr>微软雅黑</vt:lpstr>
      <vt:lpstr>Arial</vt:lpstr>
      <vt:lpstr>Calibri</vt:lpstr>
      <vt:lpstr>Wingdings</vt:lpstr>
      <vt:lpstr>自定义设计方案</vt:lpstr>
      <vt:lpstr>Office 主题​​</vt:lpstr>
      <vt:lpstr>1_自定义设计方案</vt:lpstr>
      <vt:lpstr>2_自定义设计方案</vt:lpstr>
      <vt:lpstr>区域学前教育公共服务支撑平台 解决方案（初稿）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学前教育公共服务支撑平台涉及的的核心要素</vt:lpstr>
      <vt:lpstr>平台建设原则</vt:lpstr>
      <vt:lpstr>平台能否建设成功的核心要素</vt:lpstr>
      <vt:lpstr>PowerPoint 演示文稿</vt:lpstr>
      <vt:lpstr>平台建设的前期工作基础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中幼已有成果基础总结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红浪 陈</dc:creator>
  <cp:lastModifiedBy>邹鹏</cp:lastModifiedBy>
  <cp:revision>390</cp:revision>
  <dcterms:created xsi:type="dcterms:W3CDTF">2019-02-10T12:45:46Z</dcterms:created>
  <dcterms:modified xsi:type="dcterms:W3CDTF">2019-02-22T02:13:24Z</dcterms:modified>
</cp:coreProperties>
</file>